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3"/>
  </p:sldMasterIdLst>
  <p:notesMasterIdLst>
    <p:notesMasterId r:id="rId37"/>
  </p:notesMasterIdLst>
  <p:handoutMasterIdLst>
    <p:handoutMasterId r:id="rId38"/>
  </p:handoutMasterIdLst>
  <p:sldIdLst>
    <p:sldId id="298" r:id="rId4"/>
    <p:sldId id="283" r:id="rId5"/>
    <p:sldId id="297" r:id="rId6"/>
    <p:sldId id="299" r:id="rId7"/>
    <p:sldId id="301" r:id="rId8"/>
    <p:sldId id="300" r:id="rId9"/>
    <p:sldId id="302" r:id="rId10"/>
    <p:sldId id="315" r:id="rId11"/>
    <p:sldId id="303" r:id="rId12"/>
    <p:sldId id="316" r:id="rId13"/>
    <p:sldId id="304" r:id="rId14"/>
    <p:sldId id="305" r:id="rId15"/>
    <p:sldId id="306" r:id="rId16"/>
    <p:sldId id="292" r:id="rId17"/>
    <p:sldId id="317" r:id="rId18"/>
    <p:sldId id="319" r:id="rId19"/>
    <p:sldId id="318" r:id="rId20"/>
    <p:sldId id="320" r:id="rId21"/>
    <p:sldId id="294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296" r:id="rId30"/>
    <p:sldId id="284" r:id="rId31"/>
    <p:sldId id="293" r:id="rId32"/>
    <p:sldId id="307" r:id="rId33"/>
    <p:sldId id="295" r:id="rId34"/>
    <p:sldId id="285" r:id="rId35"/>
    <p:sldId id="281" r:id="rId3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5" autoAdjust="0"/>
    <p:restoredTop sz="91995" autoAdjust="0"/>
  </p:normalViewPr>
  <p:slideViewPr>
    <p:cSldViewPr snapToGrid="0">
      <p:cViewPr varScale="1">
        <p:scale>
          <a:sx n="77" d="100"/>
          <a:sy n="77" d="100"/>
        </p:scale>
        <p:origin x="83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3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r>
              <a:rPr lang="zh-TW" b="1"/>
              <a:t>總收入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"NT$"#,##0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475896848"/>
        <c:axId val="475896304"/>
      </c:barChart>
      <c:catAx>
        <c:axId val="47589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475896304"/>
        <c:crosses val="autoZero"/>
        <c:auto val="1"/>
        <c:lblAlgn val="ctr"/>
        <c:lblOffset val="100"/>
        <c:noMultiLvlLbl val="0"/>
      </c:catAx>
      <c:valAx>
        <c:axId val="47589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NT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47589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r>
              <a:rPr lang="zh-TW" b="1"/>
              <a:t>公司銷售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-0.18585064288839659"/>
                  <c:y val="-0.17566765124604009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3675674096786"/>
                      <c:h val="5.022277355266944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6.3700224794818239E-2"/>
                  <c:y val="-0.1870982825026512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064633157220946"/>
                      <c:h val="5.022277355266944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-2.0140659773824367E-2"/>
                  <c:y val="0.30727651934578087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616216029620161"/>
                      <c:h val="5.022277355266944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7.4029751752051218E-2"/>
                  <c:y val="0.2472657052485723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616216029620161"/>
                      <c:h val="5.022277355266944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"NT$"#,##0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r>
              <a:rPr lang="zh-TW" b="1"/>
              <a:t>隨時間的收入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"NT$"#,##0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5884336"/>
        <c:axId val="475893584"/>
      </c:lineChart>
      <c:catAx>
        <c:axId val="47588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475893584"/>
        <c:crosses val="autoZero"/>
        <c:auto val="1"/>
        <c:lblAlgn val="ctr"/>
        <c:lblOffset val="100"/>
        <c:noMultiLvlLbl val="0"/>
      </c:catAx>
      <c:valAx>
        <c:axId val="47589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NT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47588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5355341-DC77-4501-AE46-E3E6F2BB65B1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2021/12/2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A168566D-FD9E-46E8-9E4F-4EF22710967A}" type="datetime1">
              <a:rPr lang="zh-TW" altLang="en-US" smtClean="0"/>
              <a:pPr/>
              <a:t>2021/12/2</a:t>
            </a:fld>
            <a:endParaRPr lang="zh-TW" altLang="en-US" dirty="0"/>
          </a:p>
        </p:txBody>
      </p:sp>
      <p:sp>
        <p:nvSpPr>
          <p:cNvPr id="4" name="投影片圖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8530193B-564F-4854-8A52-728F3FB19C8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3302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61099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44591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5356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17957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01883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預算編列須經審批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預算執行須經許可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項目申請須有各科共識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8801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預算編列須經審批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預算執行須經許可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項目申請須有各科共識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7195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預算編列須經審批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預算執行須經許可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項目申請須有各科共識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9080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預算編列須經審批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預算執行須經許可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項目申請須有各科共識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5312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預算編列須經審批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預算執行須經許可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項目申請須有各科共識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90951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1540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預算編列須經審批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預算執行須經許可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項目申請須有各科共識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80264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預算編列須經審批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預算執行須經許可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項目申請須有各科共識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161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預算編列須經審批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預算執行須經許可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  <a:sym typeface="Microsoft JhengHei UI" panose="020B0604030504040204" pitchFamily="34" charset="-120"/>
              </a:rPr>
              <a:t>項目申請須有各科共識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2310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3998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3025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29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5032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30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12223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31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29236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32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42620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33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30557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社會對醫療保健公司的道德行為抱有越來越高的期望 </a:t>
            </a:r>
            <a:r>
              <a:rPr lang="en-US" altLang="zh-TW" dirty="0" smtClean="0"/>
              <a:t>—</a:t>
            </a:r>
            <a:r>
              <a:rPr lang="zh-TW" altLang="en-US" dirty="0" smtClean="0"/>
              <a:t> 這些期望往往超出法律要求。我們也會採取措施確保我們的標準，符合這些期望，也符合合作夥伴的期望。</a:t>
            </a:r>
            <a:endParaRPr lang="en-US" altLang="zh-TW" dirty="0" smtClean="0"/>
          </a:p>
          <a:p>
            <a:r>
              <a:rPr lang="en-US" altLang="zh-TW" dirty="0" smtClean="0"/>
              <a:t>Society has increasingly high expectations for ethical behavior from healthcare companies – expectations that very often go beyond what is legally required. We are taking steps to ensure our standards align with these expectations, and</a:t>
            </a:r>
            <a:r>
              <a:rPr lang="en-US" altLang="zh-TW" baseline="0" dirty="0" smtClean="0"/>
              <a:t> of course with the expectations from partner companies.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636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/>
              <a:t>經銷商最重要的功能之一是預測市場需求</a:t>
            </a:r>
            <a:endParaRPr lang="en-US" altLang="zh-TW" b="1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39053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2899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2870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9590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809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pPr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1845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圖片預留位置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在這裡插入相片或將相片拖放到這裡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algn="r" rtl="0"/>
            <a:r>
              <a:rPr lang="zh-TW" altLang="en-US"/>
              <a:t>按一下以編輯簡報標題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文字預留位置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1" name="文字預留位置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3" name="文字預留位置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文字預留位置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7" name="文字預留位置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預留位置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線投影片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圖片預留位置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在這裡插入相片或 </a:t>
            </a:r>
            <a:br>
              <a:rPr lang="zh-TW" altLang="en-US"/>
            </a:br>
            <a:r>
              <a:rPr lang="zh-TW" altLang="en-US"/>
              <a:t>將相片拖放到這裡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algn="r" rtl="0"/>
            <a:r>
              <a:rPr lang="zh-TW" altLang="en-US"/>
              <a:t>按一下以編輯節分隔線</a:t>
            </a:r>
            <a:endParaRPr lang="zh-TW" altLang="en-US" dirty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050"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線投影片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圖片預留位置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在這裡插入相片或 </a:t>
            </a:r>
            <a:br>
              <a:rPr lang="zh-TW" altLang="en-US"/>
            </a:br>
            <a:r>
              <a:rPr lang="zh-TW" altLang="en-US"/>
              <a:t>將相片拖放到這裡</a:t>
            </a:r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按一下以編輯節分隔線</a:t>
            </a:r>
            <a:endParaRPr lang="zh-TW" altLang="en-US" dirty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影像版面配置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預留位置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插入或拖放您的相片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編輯頁面標題</a:t>
            </a:r>
            <a:endParaRPr lang="zh-TW" altLang="en-US" dirty="0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影像版面配置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預留位置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插入或拖放您的相片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44000" tIns="180000" rIns="0" bIns="180000" rtlCol="0"/>
          <a:lstStyle>
            <a:lvl1pPr algn="l">
              <a:defRPr sz="5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比較左方預留位置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2" name="比較左方預留位置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8" name="文字預留位置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型相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預留位置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插入或拖放您的相片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/>
              <a:t>輸入您的標題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2" name="投影片編號預留位置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謝您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圖片預留位置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在這裡插入相片或將相片拖放到這裡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algn="r" rtl="0"/>
            <a:r>
              <a:rPr lang="zh-TW" altLang="en-US"/>
              <a:t>感謝您</a:t>
            </a:r>
            <a:endParaRPr lang="zh-TW" altLang="en-US" dirty="0"/>
          </a:p>
        </p:txBody>
      </p:sp>
      <p:sp>
        <p:nvSpPr>
          <p:cNvPr id="9" name="文字預留位置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全名</a:t>
            </a:r>
            <a:endParaRPr lang="zh-TW" altLang="en-US" dirty="0"/>
          </a:p>
        </p:txBody>
      </p:sp>
      <p:sp>
        <p:nvSpPr>
          <p:cNvPr id="10" name="文字預留位置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電話號碼</a:t>
            </a:r>
            <a:endParaRPr lang="zh-TW" altLang="en-US" dirty="0"/>
          </a:p>
        </p:txBody>
      </p:sp>
      <p:sp>
        <p:nvSpPr>
          <p:cNvPr id="11" name="文字預留位置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5000"/>
              </a:lnSpc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電子郵件或社交媒體控制代碼</a:t>
            </a:r>
            <a:endParaRPr lang="zh-TW" altLang="en-US" dirty="0"/>
          </a:p>
        </p:txBody>
      </p:sp>
      <p:sp>
        <p:nvSpPr>
          <p:cNvPr id="12" name="文字預留位置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公司網站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/>
              <a:t>副標題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1" name="手繪多邊形：圖案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TW" altLang="en-US"/>
              <a:t>按一下以編輯頁面標題</a:t>
            </a:r>
            <a:endParaRPr lang="zh-TW" alt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18" name="直線接點​​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  <a:sym typeface="Microsoft JhengHei UI" panose="020B0604030504040204" pitchFamily="34" charset="-120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預留位置 11" descr="一起伸向圓圈內的手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bIns="72000" rtlCol="0" anchor="ctr" anchorCtr="0"/>
          <a:lstStyle/>
          <a:p>
            <a:r>
              <a:rPr lang="zh-TW" altLang="en-US" sz="5400" dirty="0"/>
              <a:t>高展醫療用品事業有限公司</a:t>
            </a:r>
            <a:endParaRPr lang="en-US" altLang="zh-TW" sz="5400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en-US" altLang="zh-TW" sz="20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AWESOME MEDICAL INC.</a:t>
            </a:r>
            <a:endParaRPr lang="en-US" altLang="zh-TW" sz="20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424160" y="4160520"/>
            <a:ext cx="1516762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 smtClean="0"/>
              <a:t>報告人：</a:t>
            </a:r>
            <a:endParaRPr lang="en-US" altLang="zh-TW" b="1" dirty="0" smtClean="0"/>
          </a:p>
          <a:p>
            <a:pPr>
              <a:lnSpc>
                <a:spcPct val="150000"/>
              </a:lnSpc>
            </a:pPr>
            <a:r>
              <a:rPr lang="zh-TW" altLang="en-US" b="1" dirty="0" smtClean="0"/>
              <a:t>馮玉東</a:t>
            </a:r>
            <a:endParaRPr lang="en-US" altLang="zh-TW" b="1" dirty="0" smtClean="0"/>
          </a:p>
          <a:p>
            <a:pPr>
              <a:lnSpc>
                <a:spcPct val="150000"/>
              </a:lnSpc>
            </a:pPr>
            <a:r>
              <a:rPr lang="en-US" altLang="zh-TW" b="1" dirty="0" smtClean="0"/>
              <a:t>Vincent FENG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r="10801"/>
          <a:stretch>
            <a:fillRect/>
          </a:stretch>
        </p:blipFill>
        <p:spPr>
          <a:xfrm rot="5400000">
            <a:off x="-138113" y="138113"/>
            <a:ext cx="6372226" cy="6096000"/>
          </a:xfrm>
        </p:spPr>
      </p:pic>
      <p:sp>
        <p:nvSpPr>
          <p:cNvPr id="20" name="矩形 19" descr="輔色區塊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207824" y="53334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641070"/>
            <a:ext cx="6641900" cy="1124345"/>
          </a:xfrm>
        </p:spPr>
        <p:txBody>
          <a:bodyPr lIns="180000" bIns="72000" rtlCol="0"/>
          <a:lstStyle/>
          <a:p>
            <a:pPr rtl="0"/>
            <a:r>
              <a:rPr lang="zh-TW" altLang="en-US" sz="60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我們</a:t>
            </a:r>
            <a:r>
              <a:rPr lang="zh-TW" altLang="en-US" sz="6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的業務</a:t>
            </a:r>
            <a:endParaRPr lang="zh-TW" altLang="en-US" sz="6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334" y="1765416"/>
            <a:ext cx="6641626" cy="590155"/>
          </a:xfrm>
        </p:spPr>
        <p:txBody>
          <a:bodyPr rtlCol="0" anchor="ctr"/>
          <a:lstStyle/>
          <a:p>
            <a:pPr rtl="0"/>
            <a:r>
              <a:rPr lang="en-US" altLang="zh-TW" sz="24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OUR BUSINESS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10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18162" y="2556034"/>
            <a:ext cx="54387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/>
              <a:t>AMI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err="1" smtClean="0"/>
              <a:t>Pharmascience</a:t>
            </a:r>
            <a:r>
              <a:rPr lang="en-US" altLang="zh-TW" b="1" dirty="0" smtClean="0"/>
              <a:t> Inc., CANADA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/>
              <a:t>DEMYLOCAN</a:t>
            </a:r>
            <a:r>
              <a:rPr lang="en-US" altLang="zh-TW" b="1" baseline="30000" dirty="0" smtClean="0">
                <a:sym typeface="Symbol" panose="05050102010706020507" pitchFamily="18" charset="2"/>
              </a:rPr>
              <a:t></a:t>
            </a:r>
            <a:r>
              <a:rPr lang="en-US" altLang="zh-TW" b="1" dirty="0" smtClean="0"/>
              <a:t> (</a:t>
            </a:r>
            <a:r>
              <a:rPr lang="en-US" altLang="zh-TW" b="1" dirty="0" err="1" smtClean="0"/>
              <a:t>Decitabine</a:t>
            </a:r>
            <a:r>
              <a:rPr lang="en-US" altLang="zh-TW" b="1" dirty="0" smtClean="0"/>
              <a:t>)</a:t>
            </a:r>
            <a:r>
              <a:rPr lang="en-US" altLang="zh-TW" b="1" dirty="0" smtClean="0"/>
              <a:t>  - AML, MDS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b="1" dirty="0" smtClean="0"/>
          </a:p>
          <a:p>
            <a:pPr>
              <a:lnSpc>
                <a:spcPct val="150000"/>
              </a:lnSpc>
            </a:pPr>
            <a:r>
              <a:rPr lang="zh-TW" altLang="en-US" b="1" dirty="0" smtClean="0"/>
              <a:t>高展醫療用品事業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加拿大著名學名藥製藥廠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急性骨髓性</a:t>
            </a:r>
            <a:r>
              <a:rPr lang="zh-TW" altLang="en-US" b="1" dirty="0" smtClean="0"/>
              <a:t>白血病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骨髓增生不良症候群</a:t>
            </a:r>
            <a:endParaRPr lang="zh-TW" altLang="en-US" b="1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68450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版面配置區 2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b="2573"/>
          <a:stretch>
            <a:fillRect/>
          </a:stretch>
        </p:blipFill>
        <p:spPr/>
      </p:pic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11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2427" y="110805"/>
            <a:ext cx="55440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 smtClean="0"/>
              <a:t>馮玉東</a:t>
            </a:r>
            <a:r>
              <a:rPr lang="en-US" altLang="zh-TW" sz="1600" b="1" dirty="0" smtClean="0"/>
              <a:t>〈Vincent FENG〉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高雄醫學</a:t>
            </a:r>
            <a:r>
              <a:rPr lang="zh-TW" altLang="en-US" sz="1600" b="1" dirty="0" smtClean="0"/>
              <a:t>大學</a:t>
            </a:r>
            <a:r>
              <a:rPr lang="en-US" altLang="zh-TW" sz="1600" b="1" dirty="0" smtClean="0"/>
              <a:t>/</a:t>
            </a:r>
            <a:r>
              <a:rPr lang="zh-TW" altLang="en-US" sz="1600" b="1" dirty="0" smtClean="0"/>
              <a:t> 藥學系學士，醫務管理學碩士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藥師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 </a:t>
            </a:r>
            <a:r>
              <a:rPr lang="en-US" altLang="zh-TW" sz="1600" b="1" dirty="0"/>
              <a:t>30 </a:t>
            </a:r>
            <a:r>
              <a:rPr lang="zh-TW" altLang="en-US" sz="1600" b="1" dirty="0"/>
              <a:t>年經驗的</a:t>
            </a:r>
            <a:r>
              <a:rPr lang="zh-TW" altLang="en-US" sz="1600" b="1" dirty="0" smtClean="0"/>
              <a:t>專家級溝通</a:t>
            </a:r>
            <a:r>
              <a:rPr lang="zh-TW" altLang="en-US" sz="1600" b="1" dirty="0"/>
              <a:t>者</a:t>
            </a:r>
            <a:r>
              <a:rPr lang="zh-TW" altLang="en-US" sz="1600" b="1" dirty="0" smtClean="0"/>
              <a:t>，擅長於市場</a:t>
            </a:r>
            <a:r>
              <a:rPr lang="zh-TW" altLang="en-US" sz="1600" b="1" dirty="0"/>
              <a:t>准入和大客戶</a:t>
            </a:r>
            <a:r>
              <a:rPr lang="zh-TW" altLang="en-US" sz="1600" b="1" dirty="0" smtClean="0"/>
              <a:t>管理</a:t>
            </a:r>
            <a:r>
              <a:rPr lang="zh-TW" altLang="en-US" sz="1600" b="1" dirty="0"/>
              <a:t>及</a:t>
            </a:r>
            <a:r>
              <a:rPr lang="zh-TW" altLang="en-US" sz="1600" b="1" dirty="0" smtClean="0"/>
              <a:t>經營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廣泛</a:t>
            </a:r>
            <a:r>
              <a:rPr lang="zh-TW" altLang="en-US" sz="1600" b="1" dirty="0"/>
              <a:t>參與各級關係建立和項目</a:t>
            </a:r>
            <a:r>
              <a:rPr lang="zh-TW" altLang="en-US" sz="1600" b="1" dirty="0" smtClean="0"/>
              <a:t>開發的工作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/>
              <a:t>廣泛參與</a:t>
            </a:r>
            <a:r>
              <a:rPr lang="zh-TW" altLang="en-US" sz="1600" b="1" dirty="0" smtClean="0"/>
              <a:t>各種數據</a:t>
            </a:r>
            <a:r>
              <a:rPr lang="zh-TW" altLang="en-US" sz="1600" b="1" dirty="0"/>
              <a:t>分析和臨床研究的科學</a:t>
            </a:r>
            <a:r>
              <a:rPr lang="zh-TW" altLang="en-US" sz="1600" b="1" dirty="0" smtClean="0"/>
              <a:t>支持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在期限內，同時</a:t>
            </a:r>
            <a:r>
              <a:rPr lang="zh-TW" altLang="en-US" sz="1600" b="1" dirty="0"/>
              <a:t>管理多個項目</a:t>
            </a:r>
            <a:r>
              <a:rPr lang="zh-TW" altLang="en-US" sz="1600" b="1" dirty="0" smtClean="0"/>
              <a:t>的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 smtClean="0"/>
              <a:t>Expert </a:t>
            </a:r>
            <a:r>
              <a:rPr lang="en-US" altLang="zh-TW" sz="1600" b="1" dirty="0"/>
              <a:t>communicator with 30 years of experience dedicated to market access and key account </a:t>
            </a:r>
            <a:r>
              <a:rPr lang="en-US" altLang="zh-TW" sz="1600" b="1" dirty="0" smtClean="0"/>
              <a:t>management</a:t>
            </a:r>
            <a:r>
              <a:rPr lang="zh-TW" altLang="en-US" sz="1600" b="1" dirty="0" smtClean="0"/>
              <a:t> </a:t>
            </a:r>
            <a:r>
              <a:rPr lang="en-US" altLang="zh-TW" sz="1600" b="1" dirty="0" smtClean="0"/>
              <a:t>and </a:t>
            </a:r>
            <a:r>
              <a:rPr lang="en-US" altLang="zh-TW" sz="1600" b="1" dirty="0"/>
              <a:t>advocacy within the field of </a:t>
            </a:r>
            <a:r>
              <a:rPr lang="en-US" altLang="zh-TW" sz="1600" b="1" dirty="0" smtClean="0"/>
              <a:t>sales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 smtClean="0"/>
              <a:t>Extensive </a:t>
            </a:r>
            <a:r>
              <a:rPr lang="en-US" altLang="zh-TW" sz="1600" b="1" dirty="0"/>
              <a:t>involvement in all levels of relationship building and program development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Extensive involvement in all levels of data analytics and scientific support for clinical </a:t>
            </a:r>
            <a:r>
              <a:rPr lang="en-US" altLang="zh-TW" sz="1600" b="1" dirty="0" smtClean="0"/>
              <a:t>studies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 smtClean="0"/>
              <a:t>Proven </a:t>
            </a:r>
            <a:r>
              <a:rPr lang="en-US" altLang="zh-TW" sz="1600" b="1" dirty="0"/>
              <a:t>ability to manage multiple projects while meeting challenging </a:t>
            </a:r>
            <a:r>
              <a:rPr lang="en-US" altLang="zh-TW" sz="1600" b="1" dirty="0" smtClean="0"/>
              <a:t>deadlines</a:t>
            </a:r>
            <a:endParaRPr lang="zh-TW" altLang="en-US" sz="1600" b="1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  <p:grpSp>
        <p:nvGrpSpPr>
          <p:cNvPr id="24" name="群組 23"/>
          <p:cNvGrpSpPr/>
          <p:nvPr/>
        </p:nvGrpSpPr>
        <p:grpSpPr>
          <a:xfrm>
            <a:off x="6877583" y="4017523"/>
            <a:ext cx="4648200" cy="2262625"/>
            <a:chOff x="7111800" y="3688075"/>
            <a:chExt cx="4648200" cy="2262625"/>
          </a:xfrm>
        </p:grpSpPr>
        <p:sp>
          <p:nvSpPr>
            <p:cNvPr id="16" name="矩形 15" descr="輔色區塊">
              <a:extLst>
                <a:ext uri="{FF2B5EF4-FFF2-40B4-BE49-F238E27FC236}">
                  <a16:creationId xmlns:a16="http://schemas.microsoft.com/office/drawing/2014/main" id="{EFA08948-2B6F-46B1-9D2D-8D7B2B3FBD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48588" y="3688075"/>
              <a:ext cx="2411412" cy="114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7" name="標題 1">
              <a:extLst>
                <a:ext uri="{FF2B5EF4-FFF2-40B4-BE49-F238E27FC236}">
                  <a16:creationId xmlns:a16="http://schemas.microsoft.com/office/drawing/2014/main" id="{3560F281-4FF6-4617-A809-AC9C15ECF18A}"/>
                </a:ext>
              </a:extLst>
            </p:cNvPr>
            <p:cNvSpPr txBox="1">
              <a:spLocks/>
            </p:cNvSpPr>
            <p:nvPr/>
          </p:nvSpPr>
          <p:spPr>
            <a:xfrm>
              <a:off x="7111800" y="3802899"/>
              <a:ext cx="4648200" cy="985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180000" rIns="180000" bIns="72000" rtlCol="0" anchor="ctr" anchorCtr="0">
              <a:noAutofit/>
            </a:bodyPr>
            <a:lstStyle>
              <a:lvl1pPr algn="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1" kern="12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j-cs"/>
                  <a:sym typeface="Microsoft JhengHei UI" panose="020B0604030504040204" pitchFamily="34" charset="-120"/>
                </a:defRPr>
              </a:lvl1pPr>
            </a:lstStyle>
            <a:p>
              <a:r>
                <a:rPr lang="zh-TW" altLang="en-US" dirty="0" smtClean="0"/>
                <a:t>關於創辦人</a:t>
              </a:r>
              <a:endParaRPr lang="zh-TW" altLang="en-US" dirty="0"/>
            </a:p>
          </p:txBody>
        </p:sp>
        <p:sp>
          <p:nvSpPr>
            <p:cNvPr id="18" name="文字預留位置 2">
              <a:extLst>
                <a:ext uri="{FF2B5EF4-FFF2-40B4-BE49-F238E27FC236}">
                  <a16:creationId xmlns:a16="http://schemas.microsoft.com/office/drawing/2014/main" id="{611DC577-0A95-47D0-95D9-5F8DA763D46B}"/>
                </a:ext>
              </a:extLst>
            </p:cNvPr>
            <p:cNvSpPr txBox="1">
              <a:spLocks/>
            </p:cNvSpPr>
            <p:nvPr/>
          </p:nvSpPr>
          <p:spPr>
            <a:xfrm>
              <a:off x="7111800" y="4787900"/>
              <a:ext cx="4648200" cy="11628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vert="horz" lIns="180000" tIns="180000" rIns="180000" bIns="180000" rtlCol="0" anchor="ctr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1pPr>
              <a:lvl2pPr marL="266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2pPr>
              <a:lvl3pPr marL="54292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3pPr>
              <a:lvl4pPr marL="80962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4pPr>
              <a:lvl5pPr marL="107632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zh-TW" sz="3200" b="1" dirty="0" smtClean="0"/>
                <a:t>ABOUT Vincent</a:t>
              </a:r>
              <a:endParaRPr lang="en-US" altLang="zh-TW" sz="17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2952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版面配置區 2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b="2573"/>
          <a:stretch>
            <a:fillRect/>
          </a:stretch>
        </p:blipFill>
        <p:spPr/>
      </p:pic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12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2427" y="110805"/>
            <a:ext cx="5544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 smtClean="0"/>
              <a:t>ACHIEVEMENT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2015 </a:t>
            </a:r>
            <a:r>
              <a:rPr lang="en-US" altLang="zh-TW" sz="1600" b="1" dirty="0" err="1"/>
              <a:t>Abbvie</a:t>
            </a:r>
            <a:r>
              <a:rPr lang="en-US" altLang="zh-TW" sz="1600" b="1" dirty="0"/>
              <a:t> </a:t>
            </a:r>
            <a:r>
              <a:rPr lang="zh-TW" altLang="en-US" sz="1600" b="1" dirty="0" smtClean="0"/>
              <a:t>總裁獎</a:t>
            </a:r>
            <a:r>
              <a:rPr lang="en-US" altLang="zh-TW" sz="1600" b="1" dirty="0" smtClean="0"/>
              <a:t>〈</a:t>
            </a:r>
            <a:r>
              <a:rPr lang="zh-TW" altLang="en-US" sz="1600" b="1" dirty="0" smtClean="0"/>
              <a:t>專案進口</a:t>
            </a:r>
            <a:r>
              <a:rPr lang="en-US" altLang="zh-TW" sz="1600" b="1" dirty="0" smtClean="0"/>
              <a:t>C</a:t>
            </a:r>
            <a:r>
              <a:rPr lang="zh-TW" altLang="en-US" sz="1600" b="1" dirty="0" smtClean="0"/>
              <a:t> 肝口服藥</a:t>
            </a:r>
            <a:r>
              <a:rPr lang="en-US" altLang="zh-TW" sz="1600" b="1" dirty="0" smtClean="0"/>
              <a:t>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 </a:t>
            </a:r>
            <a:r>
              <a:rPr lang="en-US" altLang="zh-TW" sz="1600" b="1" dirty="0"/>
              <a:t>2015 </a:t>
            </a:r>
            <a:r>
              <a:rPr lang="en-US" altLang="zh-TW" sz="1600" b="1" dirty="0" err="1"/>
              <a:t>Abbvie</a:t>
            </a:r>
            <a:r>
              <a:rPr lang="en-US" altLang="zh-TW" sz="1600" b="1" dirty="0"/>
              <a:t> </a:t>
            </a:r>
            <a:r>
              <a:rPr lang="zh-TW" altLang="en-US" sz="1600" b="1" dirty="0"/>
              <a:t>總裁獎</a:t>
            </a:r>
            <a:r>
              <a:rPr lang="en-US" altLang="zh-TW" sz="1600" b="1" dirty="0" smtClean="0"/>
              <a:t>〈C</a:t>
            </a:r>
            <a:r>
              <a:rPr lang="zh-TW" altLang="en-US" sz="1600" b="1" dirty="0" smtClean="0"/>
              <a:t> </a:t>
            </a:r>
            <a:r>
              <a:rPr lang="zh-TW" altLang="en-US" sz="1600" b="1" dirty="0"/>
              <a:t>肝口</a:t>
            </a:r>
            <a:r>
              <a:rPr lang="zh-TW" altLang="en-US" sz="1600" b="1" dirty="0" smtClean="0"/>
              <a:t>服藥業績超過全公司之</a:t>
            </a:r>
            <a:r>
              <a:rPr lang="en-US" altLang="zh-TW" sz="1600" b="1" dirty="0" smtClean="0"/>
              <a:t>50%〉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2015 </a:t>
            </a:r>
            <a:r>
              <a:rPr lang="en-US" altLang="zh-TW" sz="1600" b="1" dirty="0" err="1"/>
              <a:t>Abbvie</a:t>
            </a:r>
            <a:r>
              <a:rPr lang="en-US" altLang="zh-TW" sz="1600" b="1" dirty="0"/>
              <a:t> </a:t>
            </a:r>
            <a:r>
              <a:rPr lang="zh-TW" altLang="en-US" sz="1600" b="1" dirty="0" smtClean="0"/>
              <a:t>最佳大客戶管理獎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2014 </a:t>
            </a:r>
            <a:r>
              <a:rPr lang="en-US" altLang="zh-TW" sz="1600" b="1" dirty="0" err="1"/>
              <a:t>Abbvie</a:t>
            </a:r>
            <a:r>
              <a:rPr lang="en-US" altLang="zh-TW" sz="1600" b="1" dirty="0"/>
              <a:t> </a:t>
            </a:r>
            <a:r>
              <a:rPr lang="zh-TW" altLang="en-US" sz="1600" b="1" dirty="0" smtClean="0"/>
              <a:t>最佳市場經營團隊獎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2014 TPMMA </a:t>
            </a:r>
            <a:r>
              <a:rPr lang="zh-TW" altLang="en-US" sz="1600" b="1" dirty="0" smtClean="0"/>
              <a:t>傑出藥品中階主管獎</a:t>
            </a:r>
            <a:r>
              <a:rPr lang="en-US" altLang="zh-TW" sz="1600" b="1" dirty="0" smtClean="0"/>
              <a:t>〈</a:t>
            </a:r>
            <a:r>
              <a:rPr lang="zh-TW" altLang="en-US" sz="1600" b="1" dirty="0" smtClean="0"/>
              <a:t>價格策略類</a:t>
            </a:r>
            <a:r>
              <a:rPr lang="en-US" altLang="zh-TW" sz="1600" b="1" dirty="0" smtClean="0"/>
              <a:t>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2012 Abbott </a:t>
            </a:r>
            <a:r>
              <a:rPr lang="zh-TW" altLang="en-US" sz="1600" b="1" dirty="0" smtClean="0"/>
              <a:t>最佳區域經營管理獎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2012 &amp; 2014 &amp; 2018 </a:t>
            </a:r>
            <a:r>
              <a:rPr lang="zh-TW" altLang="en-US" sz="1600" b="1" dirty="0" smtClean="0"/>
              <a:t>高醫大傑出校友獎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 smtClean="0"/>
              <a:t>2015 </a:t>
            </a:r>
            <a:r>
              <a:rPr lang="en-US" altLang="zh-TW" sz="1600" b="1" dirty="0" err="1"/>
              <a:t>Abbvie</a:t>
            </a:r>
            <a:r>
              <a:rPr lang="en-US" altLang="zh-TW" sz="1600" b="1" dirty="0"/>
              <a:t> President Award (Taming the PNB process)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2015 </a:t>
            </a:r>
            <a:r>
              <a:rPr lang="en-US" altLang="zh-TW" sz="1600" b="1" dirty="0" err="1"/>
              <a:t>Abbvie</a:t>
            </a:r>
            <a:r>
              <a:rPr lang="en-US" altLang="zh-TW" sz="1600" b="1" dirty="0"/>
              <a:t> President Award (Commercial Operation</a:t>
            </a:r>
            <a:r>
              <a:rPr lang="en-US" altLang="zh-TW" sz="1600" b="1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2015 </a:t>
            </a:r>
            <a:r>
              <a:rPr lang="en-US" altLang="zh-TW" sz="1600" b="1" dirty="0" err="1"/>
              <a:t>Abbvie</a:t>
            </a:r>
            <a:r>
              <a:rPr lang="en-US" altLang="zh-TW" sz="1600" b="1" dirty="0"/>
              <a:t> Best Key Account Management Award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2014 </a:t>
            </a:r>
            <a:r>
              <a:rPr lang="en-US" altLang="zh-TW" sz="1600" b="1" dirty="0" err="1"/>
              <a:t>Abbvie</a:t>
            </a:r>
            <a:r>
              <a:rPr lang="en-US" altLang="zh-TW" sz="1600" b="1" dirty="0"/>
              <a:t> Best In-field Team </a:t>
            </a:r>
            <a:r>
              <a:rPr lang="en-US" altLang="zh-TW" sz="1600" b="1" dirty="0" smtClean="0"/>
              <a:t>Award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2014 TPMMA Outstanding Pharmaceutical </a:t>
            </a:r>
            <a:r>
              <a:rPr lang="en-US" altLang="zh-TW" sz="1600" b="1" dirty="0" smtClean="0"/>
              <a:t>Manager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2012 Abbott Best Territory Management </a:t>
            </a:r>
            <a:r>
              <a:rPr lang="en-US" altLang="zh-TW" sz="1600" b="1" dirty="0" smtClean="0"/>
              <a:t>Award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2012 &amp; 2014 &amp; 2018 Kaohsiung Medical University Outstanding Alumnus</a:t>
            </a:r>
            <a:endParaRPr lang="zh-TW" altLang="en-US" sz="1600" b="1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  <p:grpSp>
        <p:nvGrpSpPr>
          <p:cNvPr id="24" name="群組 23"/>
          <p:cNvGrpSpPr/>
          <p:nvPr/>
        </p:nvGrpSpPr>
        <p:grpSpPr>
          <a:xfrm>
            <a:off x="6877583" y="4017523"/>
            <a:ext cx="4648200" cy="2262625"/>
            <a:chOff x="7111800" y="3688075"/>
            <a:chExt cx="4648200" cy="2262625"/>
          </a:xfrm>
        </p:grpSpPr>
        <p:sp>
          <p:nvSpPr>
            <p:cNvPr id="16" name="矩形 15" descr="輔色區塊">
              <a:extLst>
                <a:ext uri="{FF2B5EF4-FFF2-40B4-BE49-F238E27FC236}">
                  <a16:creationId xmlns:a16="http://schemas.microsoft.com/office/drawing/2014/main" id="{EFA08948-2B6F-46B1-9D2D-8D7B2B3FBD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48588" y="3688075"/>
              <a:ext cx="2411412" cy="114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7" name="標題 1">
              <a:extLst>
                <a:ext uri="{FF2B5EF4-FFF2-40B4-BE49-F238E27FC236}">
                  <a16:creationId xmlns:a16="http://schemas.microsoft.com/office/drawing/2014/main" id="{3560F281-4FF6-4617-A809-AC9C15ECF18A}"/>
                </a:ext>
              </a:extLst>
            </p:cNvPr>
            <p:cNvSpPr txBox="1">
              <a:spLocks/>
            </p:cNvSpPr>
            <p:nvPr/>
          </p:nvSpPr>
          <p:spPr>
            <a:xfrm>
              <a:off x="7111800" y="3802899"/>
              <a:ext cx="4648200" cy="985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180000" rIns="180000" bIns="72000" rtlCol="0" anchor="ctr" anchorCtr="0">
              <a:noAutofit/>
            </a:bodyPr>
            <a:lstStyle>
              <a:lvl1pPr algn="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1" kern="12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j-cs"/>
                  <a:sym typeface="Microsoft JhengHei UI" panose="020B0604030504040204" pitchFamily="34" charset="-120"/>
                </a:defRPr>
              </a:lvl1pPr>
            </a:lstStyle>
            <a:p>
              <a:r>
                <a:rPr lang="zh-TW" altLang="en-US" dirty="0" smtClean="0"/>
                <a:t>關於創辦人</a:t>
              </a:r>
              <a:endParaRPr lang="zh-TW" altLang="en-US" dirty="0"/>
            </a:p>
          </p:txBody>
        </p:sp>
        <p:sp>
          <p:nvSpPr>
            <p:cNvPr id="18" name="文字預留位置 2">
              <a:extLst>
                <a:ext uri="{FF2B5EF4-FFF2-40B4-BE49-F238E27FC236}">
                  <a16:creationId xmlns:a16="http://schemas.microsoft.com/office/drawing/2014/main" id="{611DC577-0A95-47D0-95D9-5F8DA763D46B}"/>
                </a:ext>
              </a:extLst>
            </p:cNvPr>
            <p:cNvSpPr txBox="1">
              <a:spLocks/>
            </p:cNvSpPr>
            <p:nvPr/>
          </p:nvSpPr>
          <p:spPr>
            <a:xfrm>
              <a:off x="7111800" y="4787900"/>
              <a:ext cx="4648200" cy="11628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vert="horz" lIns="180000" tIns="180000" rIns="180000" bIns="180000" rtlCol="0" anchor="ctr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1pPr>
              <a:lvl2pPr marL="266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2pPr>
              <a:lvl3pPr marL="54292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3pPr>
              <a:lvl4pPr marL="80962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4pPr>
              <a:lvl5pPr marL="107632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zh-TW" sz="3200" b="1" dirty="0" smtClean="0"/>
                <a:t>ABOUT Vincent</a:t>
              </a:r>
              <a:endParaRPr lang="en-US" altLang="zh-TW" sz="17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4956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版面配置區 2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b="2573"/>
          <a:stretch>
            <a:fillRect/>
          </a:stretch>
        </p:blipFill>
        <p:spPr/>
      </p:pic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13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2427" y="110805"/>
            <a:ext cx="5544000" cy="631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/>
              <a:t>PUBLICATION</a:t>
            </a:r>
          </a:p>
          <a:p>
            <a:r>
              <a:rPr lang="en-US" altLang="zh-TW" sz="1050" b="1" dirty="0"/>
              <a:t>(1) Yen-Chun Wang, </a:t>
            </a:r>
            <a:r>
              <a:rPr lang="en-US" altLang="zh-TW" sz="1050" b="1" u="sng" dirty="0"/>
              <a:t>Yu-Tung Feng</a:t>
            </a:r>
            <a:r>
              <a:rPr lang="en-US" altLang="zh-TW" sz="1050" b="1" dirty="0"/>
              <a:t>, Yu-Chun Lin, Chi-Tai Lee, Tao-</a:t>
            </a:r>
            <a:r>
              <a:rPr lang="en-US" altLang="zh-TW" sz="1050" b="1" dirty="0" err="1"/>
              <a:t>Hsin</a:t>
            </a:r>
            <a:r>
              <a:rPr lang="en-US" altLang="zh-TW" sz="1050" b="1" dirty="0"/>
              <a:t> Tung. Effect of </a:t>
            </a:r>
            <a:r>
              <a:rPr lang="en-US" altLang="zh-TW" sz="1050" b="1" dirty="0" err="1"/>
              <a:t>adalimumab</a:t>
            </a:r>
            <a:r>
              <a:rPr lang="en-US" altLang="zh-TW" sz="1050" b="1" dirty="0"/>
              <a:t> interventions on general infection among adults: a systematic review and meta-analysis of randomized controlled trials. Expert Rev Anti Infect </a:t>
            </a:r>
            <a:r>
              <a:rPr lang="en-US" altLang="zh-TW" sz="1050" b="1" dirty="0" err="1"/>
              <a:t>Ther</a:t>
            </a:r>
            <a:r>
              <a:rPr lang="en-US" altLang="zh-TW" sz="1050" b="1" dirty="0"/>
              <a:t>. 2021. PMID: 33703989</a:t>
            </a:r>
            <a:endParaRPr lang="zh-TW" altLang="zh-TW" sz="1050" b="1" dirty="0"/>
          </a:p>
          <a:p>
            <a:r>
              <a:rPr lang="en-US" altLang="zh-TW" sz="1050" b="1" dirty="0"/>
              <a:t>(2) Hue-Yu Wang, </a:t>
            </a:r>
            <a:r>
              <a:rPr lang="en-US" altLang="zh-TW" sz="1050" b="1" u="sng" dirty="0"/>
              <a:t>Yu-Tung Feng</a:t>
            </a:r>
            <a:r>
              <a:rPr lang="en-US" altLang="zh-TW" sz="1050" b="1" dirty="0"/>
              <a:t>, </a:t>
            </a:r>
            <a:r>
              <a:rPr lang="en-US" altLang="zh-TW" sz="1050" b="1" dirty="0" err="1"/>
              <a:t>Jhi-Joung</a:t>
            </a:r>
            <a:r>
              <a:rPr lang="en-US" altLang="zh-TW" sz="1050" b="1" dirty="0"/>
              <a:t> Wang, Sher-Wei Lim, Chung-Han Ho. Incidence of low back pain and potential risk factors among pharmacists. Medicine (Baltimore). 2021 Mar 5;100(9):e24830. </a:t>
            </a:r>
            <a:r>
              <a:rPr lang="en-US" altLang="zh-TW" sz="1050" b="1" dirty="0" err="1"/>
              <a:t>doi</a:t>
            </a:r>
            <a:r>
              <a:rPr lang="en-US" altLang="zh-TW" sz="1050" b="1" dirty="0"/>
              <a:t>: 10.1097/MD.0000000000024830.</a:t>
            </a:r>
            <a:endParaRPr lang="zh-TW" altLang="zh-TW" sz="1050" b="1" dirty="0"/>
          </a:p>
          <a:p>
            <a:r>
              <a:rPr lang="en-US" altLang="zh-TW" sz="1050" b="1" dirty="0"/>
              <a:t>(3) </a:t>
            </a:r>
            <a:r>
              <a:rPr lang="en-US" altLang="zh-TW" sz="1050" b="1" dirty="0" err="1"/>
              <a:t>Ching</a:t>
            </a:r>
            <a:r>
              <a:rPr lang="en-US" altLang="zh-TW" sz="1050" b="1" dirty="0"/>
              <a:t>-Yao Cheng, </a:t>
            </a:r>
            <a:r>
              <a:rPr lang="en-US" altLang="zh-TW" sz="1050" b="1" u="sng" dirty="0"/>
              <a:t>Yu-Tung Feng</a:t>
            </a:r>
            <a:r>
              <a:rPr lang="en-US" altLang="zh-TW" sz="1050" b="1" dirty="0"/>
              <a:t>, Hue-Yu Wang. Incidence and relative risk factors in </a:t>
            </a:r>
            <a:r>
              <a:rPr lang="en-US" altLang="zh-TW" sz="1050" b="1" dirty="0" err="1"/>
              <a:t>posttransplant</a:t>
            </a:r>
            <a:r>
              <a:rPr lang="en-US" altLang="zh-TW" sz="1050" b="1" dirty="0"/>
              <a:t> diabetes mellitus patients: a retrospective cohort study. Korean J Transplant. 2020 Dec; https://doi.org/10.4285/kjt.20.0026</a:t>
            </a:r>
            <a:endParaRPr lang="zh-TW" altLang="zh-TW" sz="1050" b="1" dirty="0"/>
          </a:p>
          <a:p>
            <a:r>
              <a:rPr lang="en-US" altLang="zh-TW" sz="1050" b="1" dirty="0"/>
              <a:t>(4) Xiao-Fang Xu, </a:t>
            </a:r>
            <a:r>
              <a:rPr lang="en-US" altLang="zh-TW" sz="1050" b="1" u="sng" dirty="0"/>
              <a:t>Yu-Tung Feng</a:t>
            </a:r>
            <a:r>
              <a:rPr lang="en-US" altLang="zh-TW" sz="1050" b="1" dirty="0"/>
              <a:t>, Yu-Feng Tian, Hue-Yu Wang. Pharmaceutical Care in Kidney Transplant Recipients: Behavioral and Physiologic Outcomes at 12 Month. Transplantation Proceedings. 2018 October; 50(8): 2451-6. DOI: https://doi.org/10.1016/j.transproceed.2018.04.049</a:t>
            </a:r>
            <a:endParaRPr lang="zh-TW" altLang="zh-TW" sz="1050" b="1" dirty="0"/>
          </a:p>
          <a:p>
            <a:r>
              <a:rPr lang="en-US" altLang="zh-TW" sz="1050" b="1" dirty="0"/>
              <a:t>(5) Hue Yu Wang, </a:t>
            </a:r>
            <a:r>
              <a:rPr lang="en-US" altLang="zh-TW" sz="1050" b="1" u="sng" dirty="0"/>
              <a:t>Yu-Tung Feng</a:t>
            </a:r>
            <a:r>
              <a:rPr lang="en-US" altLang="zh-TW" sz="1050" b="1" dirty="0"/>
              <a:t>, </a:t>
            </a:r>
            <a:r>
              <a:rPr lang="en-US" altLang="zh-TW" sz="1050" b="1" dirty="0" err="1"/>
              <a:t>Ya</a:t>
            </a:r>
            <a:r>
              <a:rPr lang="en-US" altLang="zh-TW" sz="1050" b="1" dirty="0"/>
              <a:t>-Ting Kung, Ming-Kung </a:t>
            </a:r>
            <a:r>
              <a:rPr lang="en-US" altLang="zh-TW" sz="1050" b="1" dirty="0" err="1"/>
              <a:t>Yeh</a:t>
            </a:r>
            <a:r>
              <a:rPr lang="en-US" altLang="zh-TW" sz="1050" b="1" dirty="0"/>
              <a:t>, Yaw-Bin Huang. Persistent Infectious Diarrhea as a Risk Factor for Deterioration of Renal Function in Kidney Transplant Recipients. Medical Research Archives. 2016 ; 4(7): Open Access. DOI: http://dx.doi.org/10.18103/mra.v4i6.757. </a:t>
            </a:r>
            <a:endParaRPr lang="zh-TW" altLang="zh-TW" sz="1050" b="1" dirty="0"/>
          </a:p>
          <a:p>
            <a:r>
              <a:rPr lang="en-US" altLang="zh-TW" sz="1050" b="1" dirty="0"/>
              <a:t>(6) Chiu PC, Lee YH, Hsu HT, </a:t>
            </a:r>
            <a:r>
              <a:rPr lang="en-US" altLang="zh-TW" sz="1050" b="1" u="sng" dirty="0"/>
              <a:t>Feng YT</a:t>
            </a:r>
            <a:r>
              <a:rPr lang="en-US" altLang="zh-TW" sz="1050" b="1" dirty="0"/>
              <a:t>, Lu IC, Chiu SL, Cheng KI. Establish a perioperative check forum for peripheral intravenous access to prevent the occurrence of phlebitis. Kaohsiung J Med Sci. 2015 Apr;31(4):215-21.</a:t>
            </a:r>
            <a:endParaRPr lang="zh-TW" altLang="zh-TW" sz="1050" b="1" dirty="0"/>
          </a:p>
          <a:p>
            <a:r>
              <a:rPr lang="en-US" altLang="zh-TW" sz="1050" b="1" dirty="0"/>
              <a:t>(7) Lin CK, Huang MC, </a:t>
            </a:r>
            <a:r>
              <a:rPr lang="en-US" altLang="zh-TW" sz="1050" b="1" u="sng" dirty="0"/>
              <a:t>Feng YT</a:t>
            </a:r>
            <a:r>
              <a:rPr lang="en-US" altLang="zh-TW" sz="1050" b="1" dirty="0"/>
              <a:t>, </a:t>
            </a:r>
            <a:r>
              <a:rPr lang="en-US" altLang="zh-TW" sz="1050" b="1" dirty="0" err="1"/>
              <a:t>Jeng</a:t>
            </a:r>
            <a:r>
              <a:rPr lang="en-US" altLang="zh-TW" sz="1050" b="1" dirty="0"/>
              <a:t> WH, Chung TC, Lau YW, Cheng KI. Effectiveness of mechanical chest compression for out-of-hospital cardiac arrest patients in an emergency department. J Chin Med Assoc. 2015 Jun;78(6):360-3.</a:t>
            </a:r>
            <a:endParaRPr lang="zh-TW" altLang="zh-TW" sz="1050" b="1" dirty="0"/>
          </a:p>
          <a:p>
            <a:r>
              <a:rPr lang="en-US" altLang="zh-TW" sz="1050" b="1" dirty="0"/>
              <a:t>(8) Lin CK, </a:t>
            </a:r>
            <a:r>
              <a:rPr lang="en-US" altLang="zh-TW" sz="1050" b="1" u="sng" dirty="0"/>
              <a:t>Feng YT</a:t>
            </a:r>
            <a:r>
              <a:rPr lang="en-US" altLang="zh-TW" sz="1050" b="1" dirty="0"/>
              <a:t>, Hwang SL, Lin CL, Lee KT, Cheng KI. A Comparison of </a:t>
            </a:r>
            <a:r>
              <a:rPr lang="en-US" altLang="zh-TW" sz="1050" b="1" dirty="0" err="1"/>
              <a:t>propofol</a:t>
            </a:r>
            <a:r>
              <a:rPr lang="en-US" altLang="zh-TW" sz="1050" b="1" dirty="0"/>
              <a:t> Target Controlled Infusion-based and </a:t>
            </a:r>
            <a:r>
              <a:rPr lang="en-US" altLang="zh-TW" sz="1050" b="1" dirty="0" err="1"/>
              <a:t>sevoflurane</a:t>
            </a:r>
            <a:r>
              <a:rPr lang="en-US" altLang="zh-TW" sz="1050" b="1" dirty="0"/>
              <a:t>-based anesthesia in adults undergoing elective anterior cervical discectomy and fusion. Kaohsiung J Med Sci. 2015 Mar;31(3):150-5.</a:t>
            </a:r>
            <a:endParaRPr lang="zh-TW" altLang="zh-TW" sz="1050" b="1" dirty="0"/>
          </a:p>
          <a:p>
            <a:r>
              <a:rPr lang="en-US" altLang="zh-TW" sz="1050" b="1" dirty="0"/>
              <a:t>(9) Chen MK, Chau SW, Shen YC, Sun YN, Tseng KY, Long CY, </a:t>
            </a:r>
            <a:r>
              <a:rPr lang="en-US" altLang="zh-TW" sz="1050" b="1" u="sng" dirty="0"/>
              <a:t>Feng YT</a:t>
            </a:r>
            <a:r>
              <a:rPr lang="en-US" altLang="zh-TW" sz="1050" b="1" dirty="0"/>
              <a:t>, Cheng KI. Dose-dependent attenuation of intravenous </a:t>
            </a:r>
            <a:r>
              <a:rPr lang="en-US" altLang="zh-TW" sz="1050" b="1" dirty="0" err="1"/>
              <a:t>nalbuphine</a:t>
            </a:r>
            <a:r>
              <a:rPr lang="en-US" altLang="zh-TW" sz="1050" b="1" dirty="0"/>
              <a:t> on epidural morphine-induced pruritus and analgesia after cesarean delivery. Kaohsiung J Med Sci. 2014 May;30(5):248-53.</a:t>
            </a:r>
            <a:endParaRPr lang="zh-TW" altLang="zh-TW" sz="1050" b="1" dirty="0"/>
          </a:p>
          <a:p>
            <a:r>
              <a:rPr lang="en-US" altLang="zh-TW" sz="1050" b="1" dirty="0"/>
              <a:t>(10) Lin CK, Lin CL, </a:t>
            </a:r>
            <a:r>
              <a:rPr lang="en-US" altLang="zh-TW" sz="1050" b="1" u="sng" dirty="0"/>
              <a:t>Feng YT</a:t>
            </a:r>
            <a:r>
              <a:rPr lang="en-US" altLang="zh-TW" sz="1050" b="1" dirty="0"/>
              <a:t>, Lau YW, </a:t>
            </a:r>
            <a:r>
              <a:rPr lang="en-US" altLang="zh-TW" sz="1050" b="1" dirty="0" err="1"/>
              <a:t>Chian</a:t>
            </a:r>
            <a:r>
              <a:rPr lang="en-US" altLang="zh-TW" sz="1050" b="1" dirty="0"/>
              <a:t> CY, Wu YT, Hwang SL, Lee KT. Economic burden of routine hematologic tests and intensive care unit observation for elective anterior cervical discectomy and fusion. J Chin Med Assoc. 2014 Jan;77(1):26-30.</a:t>
            </a:r>
            <a:endParaRPr lang="zh-TW" altLang="zh-TW" sz="1050" b="1" dirty="0"/>
          </a:p>
          <a:p>
            <a:r>
              <a:rPr lang="en-US" altLang="zh-TW" sz="1050" b="1" dirty="0"/>
              <a:t>(11) </a:t>
            </a:r>
            <a:r>
              <a:rPr lang="en-US" altLang="zh-TW" sz="1050" b="1" u="sng" dirty="0"/>
              <a:t>Feng YT</a:t>
            </a:r>
            <a:r>
              <a:rPr lang="en-US" altLang="zh-TW" sz="1050" b="1" dirty="0"/>
              <a:t>, Hwang SL, Lin CL, Lee IC, Lee KT. Safety and resource utilization of anterior cervical discectomy and fusion. Kaohsiung J Med Sci. 2012 Sep;28(9):495-9.</a:t>
            </a:r>
            <a:endParaRPr lang="zh-TW" altLang="zh-TW" sz="1050" b="1" dirty="0"/>
          </a:p>
          <a:p>
            <a:r>
              <a:rPr lang="en-US" altLang="zh-TW" sz="1050" b="1" dirty="0"/>
              <a:t>(12) Wang FY, Shen YC, Chen MK, Chau SW, Ku CL, </a:t>
            </a:r>
            <a:r>
              <a:rPr lang="en-US" altLang="zh-TW" sz="1050" b="1" u="sng" dirty="0"/>
              <a:t>Feng YT</a:t>
            </a:r>
            <a:r>
              <a:rPr lang="en-US" altLang="zh-TW" sz="1050" b="1" dirty="0"/>
              <a:t>, Cheng KI. Equal volumes of undiluted </a:t>
            </a:r>
            <a:r>
              <a:rPr lang="en-US" altLang="zh-TW" sz="1050" b="1" dirty="0" err="1"/>
              <a:t>nalbuphine</a:t>
            </a:r>
            <a:r>
              <a:rPr lang="en-US" altLang="zh-TW" sz="1050" b="1" dirty="0"/>
              <a:t> and lidocaine and normal diluted saline prevents </a:t>
            </a:r>
            <a:r>
              <a:rPr lang="en-US" altLang="zh-TW" sz="1050" b="1" dirty="0" err="1"/>
              <a:t>nalbuphine</a:t>
            </a:r>
            <a:r>
              <a:rPr lang="en-US" altLang="zh-TW" sz="1050" b="1" dirty="0"/>
              <a:t>-induced injection pain. </a:t>
            </a:r>
            <a:r>
              <a:rPr lang="en-US" altLang="zh-TW" sz="1050" b="1" dirty="0" err="1"/>
              <a:t>Acta</a:t>
            </a:r>
            <a:r>
              <a:rPr lang="en-US" altLang="zh-TW" sz="1050" b="1" dirty="0"/>
              <a:t> </a:t>
            </a:r>
            <a:r>
              <a:rPr lang="en-US" altLang="zh-TW" sz="1050" b="1" dirty="0" err="1"/>
              <a:t>Anaesthesiol</a:t>
            </a:r>
            <a:r>
              <a:rPr lang="en-US" altLang="zh-TW" sz="1050" b="1" dirty="0"/>
              <a:t> Taiwan. 2011 Dec;49(4):125-9.</a:t>
            </a:r>
            <a:endParaRPr lang="en-US" altLang="zh-TW" sz="1050" b="1" dirty="0" smtClean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  <p:grpSp>
        <p:nvGrpSpPr>
          <p:cNvPr id="24" name="群組 23"/>
          <p:cNvGrpSpPr/>
          <p:nvPr/>
        </p:nvGrpSpPr>
        <p:grpSpPr>
          <a:xfrm>
            <a:off x="6877583" y="4017523"/>
            <a:ext cx="4648200" cy="2262625"/>
            <a:chOff x="7111800" y="3688075"/>
            <a:chExt cx="4648200" cy="2262625"/>
          </a:xfrm>
        </p:grpSpPr>
        <p:sp>
          <p:nvSpPr>
            <p:cNvPr id="16" name="矩形 15" descr="輔色區塊">
              <a:extLst>
                <a:ext uri="{FF2B5EF4-FFF2-40B4-BE49-F238E27FC236}">
                  <a16:creationId xmlns:a16="http://schemas.microsoft.com/office/drawing/2014/main" id="{EFA08948-2B6F-46B1-9D2D-8D7B2B3FBD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48588" y="3688075"/>
              <a:ext cx="2411412" cy="114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7" name="標題 1">
              <a:extLst>
                <a:ext uri="{FF2B5EF4-FFF2-40B4-BE49-F238E27FC236}">
                  <a16:creationId xmlns:a16="http://schemas.microsoft.com/office/drawing/2014/main" id="{3560F281-4FF6-4617-A809-AC9C15ECF18A}"/>
                </a:ext>
              </a:extLst>
            </p:cNvPr>
            <p:cNvSpPr txBox="1">
              <a:spLocks/>
            </p:cNvSpPr>
            <p:nvPr/>
          </p:nvSpPr>
          <p:spPr>
            <a:xfrm>
              <a:off x="7111800" y="3802899"/>
              <a:ext cx="4648200" cy="985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180000" rIns="180000" bIns="72000" rtlCol="0" anchor="ctr" anchorCtr="0">
              <a:noAutofit/>
            </a:bodyPr>
            <a:lstStyle>
              <a:lvl1pPr algn="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b="1" kern="12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j-cs"/>
                  <a:sym typeface="Microsoft JhengHei UI" panose="020B0604030504040204" pitchFamily="34" charset="-120"/>
                </a:defRPr>
              </a:lvl1pPr>
            </a:lstStyle>
            <a:p>
              <a:r>
                <a:rPr lang="zh-TW" altLang="en-US" dirty="0" smtClean="0"/>
                <a:t>關於創辦人</a:t>
              </a:r>
              <a:endParaRPr lang="zh-TW" altLang="en-US" dirty="0"/>
            </a:p>
          </p:txBody>
        </p:sp>
        <p:sp>
          <p:nvSpPr>
            <p:cNvPr id="18" name="文字預留位置 2">
              <a:extLst>
                <a:ext uri="{FF2B5EF4-FFF2-40B4-BE49-F238E27FC236}">
                  <a16:creationId xmlns:a16="http://schemas.microsoft.com/office/drawing/2014/main" id="{611DC577-0A95-47D0-95D9-5F8DA763D46B}"/>
                </a:ext>
              </a:extLst>
            </p:cNvPr>
            <p:cNvSpPr txBox="1">
              <a:spLocks/>
            </p:cNvSpPr>
            <p:nvPr/>
          </p:nvSpPr>
          <p:spPr>
            <a:xfrm>
              <a:off x="7111800" y="4787900"/>
              <a:ext cx="4648200" cy="11628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vert="horz" lIns="180000" tIns="180000" rIns="180000" bIns="180000" rtlCol="0" anchor="ctr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1pPr>
              <a:lvl2pPr marL="266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2pPr>
              <a:lvl3pPr marL="54292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3pPr>
              <a:lvl4pPr marL="80962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4pPr>
              <a:lvl5pPr marL="107632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n-cs"/>
                  <a:sym typeface="Microsoft JhengHei UI" panose="020B0604030504040204" pitchFamily="34" charset="-12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zh-TW" sz="3200" b="1" dirty="0" smtClean="0"/>
                <a:t>ABOUT Vincent</a:t>
              </a:r>
              <a:endParaRPr lang="en-US" altLang="zh-TW" sz="17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16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預留位置 10" descr="上面有電腦、電話、書本等的桌子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16000" bIns="180000" rtlCol="0" anchor="ctr" anchorCtr="0"/>
          <a:lstStyle/>
          <a:p>
            <a:r>
              <a:rPr lang="zh-TW" altLang="en-US" dirty="0"/>
              <a:t>罕見疾病防治及藥物法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文字預留位置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>
              <a:lnSpc>
                <a:spcPct val="125000"/>
              </a:lnSpc>
            </a:pP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CARES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for RARE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DISORDERS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14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489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0" y="0"/>
            <a:ext cx="10848975" cy="6004218"/>
            <a:chOff x="711268" y="102759"/>
            <a:chExt cx="10848975" cy="600421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515" y="102759"/>
              <a:ext cx="10744200" cy="2924175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68" y="2878002"/>
              <a:ext cx="10848975" cy="322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55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705"/>
            <a:ext cx="12192000" cy="39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1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336923" cy="6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06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醫院分類及分布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19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042219"/>
              </p:ext>
            </p:extLst>
          </p:nvPr>
        </p:nvGraphicFramePr>
        <p:xfrm>
          <a:off x="1073425" y="1272201"/>
          <a:ext cx="8647045" cy="43036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29409">
                  <a:extLst>
                    <a:ext uri="{9D8B030D-6E8A-4147-A177-3AD203B41FA5}">
                      <a16:colId xmlns:a16="http://schemas.microsoft.com/office/drawing/2014/main" val="1591098081"/>
                    </a:ext>
                  </a:extLst>
                </a:gridCol>
                <a:gridCol w="1729409">
                  <a:extLst>
                    <a:ext uri="{9D8B030D-6E8A-4147-A177-3AD203B41FA5}">
                      <a16:colId xmlns:a16="http://schemas.microsoft.com/office/drawing/2014/main" val="1160347891"/>
                    </a:ext>
                  </a:extLst>
                </a:gridCol>
                <a:gridCol w="1729409">
                  <a:extLst>
                    <a:ext uri="{9D8B030D-6E8A-4147-A177-3AD203B41FA5}">
                      <a16:colId xmlns:a16="http://schemas.microsoft.com/office/drawing/2014/main" val="145528208"/>
                    </a:ext>
                  </a:extLst>
                </a:gridCol>
                <a:gridCol w="1729409">
                  <a:extLst>
                    <a:ext uri="{9D8B030D-6E8A-4147-A177-3AD203B41FA5}">
                      <a16:colId xmlns:a16="http://schemas.microsoft.com/office/drawing/2014/main" val="2856425791"/>
                    </a:ext>
                  </a:extLst>
                </a:gridCol>
                <a:gridCol w="1729409">
                  <a:extLst>
                    <a:ext uri="{9D8B030D-6E8A-4147-A177-3AD203B41FA5}">
                      <a16:colId xmlns:a16="http://schemas.microsoft.com/office/drawing/2014/main" val="3681882787"/>
                    </a:ext>
                  </a:extLst>
                </a:gridCol>
              </a:tblGrid>
              <a:tr h="430365"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醫學中心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區域醫院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地區醫院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0007297"/>
                  </a:ext>
                </a:extLst>
              </a:tr>
              <a:tr h="43036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</a:rPr>
                        <a:t>北區 </a:t>
                      </a:r>
                      <a:r>
                        <a:rPr lang="en-US" altLang="zh-TW" sz="2000" u="none" strike="noStrike" dirty="0">
                          <a:effectLst/>
                        </a:rPr>
                        <a:t>(~</a:t>
                      </a:r>
                      <a:r>
                        <a:rPr lang="zh-TW" altLang="en-US" sz="2000" u="none" strike="noStrike" dirty="0">
                          <a:effectLst/>
                        </a:rPr>
                        <a:t>苗栗</a:t>
                      </a:r>
                      <a:r>
                        <a:rPr lang="en-US" altLang="zh-TW" sz="2000" u="none" strike="noStrike" dirty="0">
                          <a:effectLst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34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105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64628151"/>
                  </a:ext>
                </a:extLst>
              </a:tr>
              <a:tr h="43036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中區 </a:t>
                      </a:r>
                      <a:r>
                        <a:rPr lang="en-US" altLang="zh-TW" sz="2000" u="none" strike="noStrike">
                          <a:effectLst/>
                        </a:rPr>
                        <a:t>(~</a:t>
                      </a:r>
                      <a:r>
                        <a:rPr lang="zh-TW" altLang="en-US" sz="2000" u="none" strike="noStrike">
                          <a:effectLst/>
                        </a:rPr>
                        <a:t>嘉義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22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91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637569"/>
                  </a:ext>
                </a:extLst>
              </a:tr>
              <a:tr h="43036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南區 </a:t>
                      </a:r>
                      <a:r>
                        <a:rPr lang="en-US" altLang="zh-TW" sz="2000" u="none" strike="noStrike">
                          <a:effectLst/>
                        </a:rPr>
                        <a:t>(~</a:t>
                      </a:r>
                      <a:r>
                        <a:rPr lang="zh-TW" altLang="en-US" sz="2000" u="none" strike="noStrike">
                          <a:effectLst/>
                        </a:rPr>
                        <a:t>高屏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17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104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3257910"/>
                  </a:ext>
                </a:extLst>
              </a:tr>
              <a:tr h="43036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宜花東區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15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1719144"/>
                  </a:ext>
                </a:extLst>
              </a:tr>
              <a:tr h="43036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</a:rPr>
                        <a:t>總計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19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77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315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2762556"/>
                  </a:ext>
                </a:extLst>
              </a:tr>
              <a:tr h="430365"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4757668"/>
                  </a:ext>
                </a:extLst>
              </a:tr>
              <a:tr h="43036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業務覆蓋率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19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39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63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121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47025560"/>
                  </a:ext>
                </a:extLst>
              </a:tr>
              <a:tr h="43036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業績占比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80%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17%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000" u="none" strike="noStrike">
                          <a:effectLst/>
                        </a:rPr>
                        <a:t>3%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5905532"/>
                  </a:ext>
                </a:extLst>
              </a:tr>
              <a:tr h="43036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市場准入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難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偏難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易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1175962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1073431" y="5864087"/>
            <a:ext cx="4732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/>
              <a:t>資料來源：醫院</a:t>
            </a:r>
            <a:r>
              <a:rPr lang="zh-TW" altLang="en-US" sz="1400" dirty="0"/>
              <a:t>評鑑暨醫療品質策進會；更新：</a:t>
            </a:r>
            <a:r>
              <a:rPr lang="en-US" altLang="zh-TW" sz="1400" dirty="0"/>
              <a:t>2021/02/23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預留位置 8" descr="拿著並觸碰行動電話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矩形 19" descr="輔色區塊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72000" rtlCol="0" anchor="ctr" anchorCtr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關於我們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 anchor="ctr"/>
          <a:lstStyle/>
          <a:p>
            <a:pPr rtl="0">
              <a:lnSpc>
                <a:spcPct val="100000"/>
              </a:lnSpc>
            </a:pPr>
            <a:r>
              <a:rPr lang="en-US" altLang="zh-TW" sz="3200" b="1" dirty="0" smtClean="0"/>
              <a:t>ABOUT AMI</a:t>
            </a:r>
            <a:endParaRPr lang="en-US" altLang="zh-TW" sz="1750" b="1" dirty="0"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/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46437" y="1228062"/>
            <a:ext cx="5508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高展醫療用品事業有限公司</a:t>
            </a:r>
            <a:r>
              <a:rPr lang="zh-TW" altLang="en-US" b="1" dirty="0" smtClean="0"/>
              <a:t>是一家</a:t>
            </a:r>
            <a:r>
              <a:rPr lang="zh-TW" altLang="en-US" b="1" dirty="0"/>
              <a:t>新設立</a:t>
            </a:r>
            <a:r>
              <a:rPr lang="zh-TW" altLang="en-US" b="1" dirty="0" smtClean="0"/>
              <a:t>的醫療用品事業經營的</a:t>
            </a:r>
            <a:r>
              <a:rPr lang="zh-TW" altLang="en-US" b="1" dirty="0"/>
              <a:t>高科技</a:t>
            </a:r>
            <a:r>
              <a:rPr lang="zh-TW" altLang="en-US" b="1" dirty="0" smtClean="0"/>
              <a:t>公司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我們</a:t>
            </a:r>
            <a:r>
              <a:rPr lang="zh-TW" altLang="en-US" b="1" dirty="0" smtClean="0"/>
              <a:t>是地區市場的領導者</a:t>
            </a:r>
            <a:r>
              <a:rPr lang="zh-TW" altLang="en-US" b="1" dirty="0"/>
              <a:t>，致力</a:t>
            </a:r>
            <a:r>
              <a:rPr lang="zh-TW" altLang="en-US" b="1" dirty="0" smtClean="0"/>
              <a:t>於</a:t>
            </a:r>
            <a:r>
              <a:rPr lang="zh-TW" altLang="en-US" b="1" dirty="0"/>
              <a:t>發揮主導</a:t>
            </a:r>
            <a:r>
              <a:rPr lang="zh-TW" altLang="en-US" b="1" dirty="0" smtClean="0"/>
              <a:t>作用，推動高科技醫療設備及藥物，快速進入目標市場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AWESOME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Medical Inc. (abbr. as AMI), a medical in-vitro device (IVD) and medicine import/ distribution company based in Kaohsiung city, Taiwan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/>
              <a:t>We are a </a:t>
            </a:r>
            <a:r>
              <a:rPr lang="en-US" altLang="zh-TW" b="1" dirty="0" smtClean="0"/>
              <a:t>territory </a:t>
            </a:r>
            <a:r>
              <a:rPr lang="en-US" altLang="zh-TW" b="1" dirty="0"/>
              <a:t>leader in </a:t>
            </a:r>
            <a:r>
              <a:rPr lang="en-US" altLang="zh-TW" b="1" dirty="0" smtClean="0"/>
              <a:t>medical equipment </a:t>
            </a:r>
            <a:r>
              <a:rPr lang="en-US" altLang="zh-TW" b="1" dirty="0"/>
              <a:t>and </a:t>
            </a:r>
            <a:r>
              <a:rPr lang="en-US" altLang="zh-TW" b="1" dirty="0" smtClean="0"/>
              <a:t>medicines</a:t>
            </a:r>
            <a:r>
              <a:rPr lang="en-US" altLang="zh-TW" b="1" dirty="0"/>
              <a:t>, committed to playing a leading role in driving access to </a:t>
            </a:r>
            <a:r>
              <a:rPr lang="en-US" altLang="zh-TW" b="1" dirty="0" smtClean="0"/>
              <a:t>target customers around the island.</a:t>
            </a:r>
            <a:endParaRPr lang="zh-TW" altLang="en-US" b="1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手術業務量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20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63488" y="5864087"/>
            <a:ext cx="383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/>
              <a:t>資料來源：某醫學中心財報；</a:t>
            </a:r>
            <a:r>
              <a:rPr lang="zh-TW" altLang="en-US" sz="1400" dirty="0"/>
              <a:t>更新：</a:t>
            </a:r>
            <a:r>
              <a:rPr lang="en-US" altLang="zh-TW" sz="1400" dirty="0" smtClean="0"/>
              <a:t>2020/02/23</a:t>
            </a:r>
            <a:endParaRPr lang="zh-TW" altLang="en-US" sz="1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772584"/>
              </p:ext>
            </p:extLst>
          </p:nvPr>
        </p:nvGraphicFramePr>
        <p:xfrm>
          <a:off x="1043608" y="1282147"/>
          <a:ext cx="8637104" cy="35780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49328">
                  <a:extLst>
                    <a:ext uri="{9D8B030D-6E8A-4147-A177-3AD203B41FA5}">
                      <a16:colId xmlns:a16="http://schemas.microsoft.com/office/drawing/2014/main" val="1829938469"/>
                    </a:ext>
                  </a:extLst>
                </a:gridCol>
                <a:gridCol w="1546944">
                  <a:extLst>
                    <a:ext uri="{9D8B030D-6E8A-4147-A177-3AD203B41FA5}">
                      <a16:colId xmlns:a16="http://schemas.microsoft.com/office/drawing/2014/main" val="885299433"/>
                    </a:ext>
                  </a:extLst>
                </a:gridCol>
                <a:gridCol w="1546944">
                  <a:extLst>
                    <a:ext uri="{9D8B030D-6E8A-4147-A177-3AD203B41FA5}">
                      <a16:colId xmlns:a16="http://schemas.microsoft.com/office/drawing/2014/main" val="2321311551"/>
                    </a:ext>
                  </a:extLst>
                </a:gridCol>
                <a:gridCol w="1546944">
                  <a:extLst>
                    <a:ext uri="{9D8B030D-6E8A-4147-A177-3AD203B41FA5}">
                      <a16:colId xmlns:a16="http://schemas.microsoft.com/office/drawing/2014/main" val="2768533090"/>
                    </a:ext>
                  </a:extLst>
                </a:gridCol>
                <a:gridCol w="1546944">
                  <a:extLst>
                    <a:ext uri="{9D8B030D-6E8A-4147-A177-3AD203B41FA5}">
                      <a16:colId xmlns:a16="http://schemas.microsoft.com/office/drawing/2014/main" val="3903081719"/>
                    </a:ext>
                  </a:extLst>
                </a:gridCol>
              </a:tblGrid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*手術人數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(As of 2019)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290834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全國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醫學中心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區域醫院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地區醫院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701073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一般外科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8,850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2,950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1,106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6392341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泌尿科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5,550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1,850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694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225234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婦產科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4,650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1,550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581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619783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總計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</a:t>
                      </a:r>
                      <a:r>
                        <a:rPr lang="en-US" altLang="zh-TW" sz="2000" u="none" strike="noStrike">
                          <a:effectLst/>
                        </a:rPr>
                        <a:t>19,050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6,350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2,381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673069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**業務量預估 </a:t>
                      </a:r>
                      <a:r>
                        <a:rPr lang="en-US" altLang="zh-TW" sz="2000" u="none" strike="noStrike">
                          <a:effectLst/>
                        </a:rPr>
                        <a:t>(</a:t>
                      </a:r>
                      <a:r>
                        <a:rPr lang="zh-TW" altLang="en-US" sz="2000" u="none" strike="noStrike">
                          <a:effectLst/>
                        </a:rPr>
                        <a:t>全年</a:t>
                      </a:r>
                      <a:r>
                        <a:rPr lang="en-US" altLang="zh-TW" sz="2000" u="none" strike="noStrike">
                          <a:effectLst/>
                        </a:rPr>
                        <a:t>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3,810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1,270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476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5,556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6461203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***業務量預估 </a:t>
                      </a:r>
                      <a:r>
                        <a:rPr lang="en-US" altLang="zh-TW" sz="2000" u="none" strike="noStrike">
                          <a:effectLst/>
                        </a:rPr>
                        <a:t>(2021)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381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127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                    </a:t>
                      </a:r>
                      <a:r>
                        <a:rPr lang="en-US" altLang="zh-TW" sz="2000" u="none" strike="noStrike">
                          <a:effectLst/>
                        </a:rPr>
                        <a:t>48 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</a:rPr>
                        <a:t>                  </a:t>
                      </a:r>
                      <a:r>
                        <a:rPr lang="en-US" altLang="zh-TW" sz="2000" u="none" strike="noStrike" dirty="0">
                          <a:effectLst/>
                        </a:rPr>
                        <a:t>556 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5648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508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手術業務量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21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63488" y="5864087"/>
            <a:ext cx="383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/>
              <a:t>資料來源：某醫學中心財報；</a:t>
            </a:r>
            <a:r>
              <a:rPr lang="zh-TW" altLang="en-US" sz="1400" dirty="0"/>
              <a:t>更新：</a:t>
            </a:r>
            <a:r>
              <a:rPr lang="en-US" altLang="zh-TW" sz="1400" dirty="0" smtClean="0"/>
              <a:t>2020/02/23</a:t>
            </a:r>
            <a:endParaRPr lang="zh-TW" altLang="en-US" sz="1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07093"/>
              </p:ext>
            </p:extLst>
          </p:nvPr>
        </p:nvGraphicFramePr>
        <p:xfrm>
          <a:off x="1063490" y="1302027"/>
          <a:ext cx="8607284" cy="35780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40872">
                  <a:extLst>
                    <a:ext uri="{9D8B030D-6E8A-4147-A177-3AD203B41FA5}">
                      <a16:colId xmlns:a16="http://schemas.microsoft.com/office/drawing/2014/main" val="3841922646"/>
                    </a:ext>
                  </a:extLst>
                </a:gridCol>
                <a:gridCol w="1541603">
                  <a:extLst>
                    <a:ext uri="{9D8B030D-6E8A-4147-A177-3AD203B41FA5}">
                      <a16:colId xmlns:a16="http://schemas.microsoft.com/office/drawing/2014/main" val="2814643144"/>
                    </a:ext>
                  </a:extLst>
                </a:gridCol>
                <a:gridCol w="1541603">
                  <a:extLst>
                    <a:ext uri="{9D8B030D-6E8A-4147-A177-3AD203B41FA5}">
                      <a16:colId xmlns:a16="http://schemas.microsoft.com/office/drawing/2014/main" val="1999302791"/>
                    </a:ext>
                  </a:extLst>
                </a:gridCol>
                <a:gridCol w="1541603">
                  <a:extLst>
                    <a:ext uri="{9D8B030D-6E8A-4147-A177-3AD203B41FA5}">
                      <a16:colId xmlns:a16="http://schemas.microsoft.com/office/drawing/2014/main" val="2282804337"/>
                    </a:ext>
                  </a:extLst>
                </a:gridCol>
                <a:gridCol w="1541603">
                  <a:extLst>
                    <a:ext uri="{9D8B030D-6E8A-4147-A177-3AD203B41FA5}">
                      <a16:colId xmlns:a16="http://schemas.microsoft.com/office/drawing/2014/main" val="920570926"/>
                    </a:ext>
                  </a:extLst>
                </a:gridCol>
              </a:tblGrid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*手術人數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(As of 2019)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2964367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南區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醫學中心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區域醫院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地區醫院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132763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一般外科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5,900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1,967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738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004933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泌尿科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3,700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1,233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463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897739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婦產科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3,100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1,033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388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837799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總計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</a:t>
                      </a:r>
                      <a:r>
                        <a:rPr lang="en-US" altLang="zh-TW" sz="1800" u="none" strike="noStrike">
                          <a:effectLst/>
                        </a:rPr>
                        <a:t>12,700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4,233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1,588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79084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**業務量預估 </a:t>
                      </a:r>
                      <a:r>
                        <a:rPr lang="en-US" altLang="zh-TW" sz="1800" u="none" strike="noStrike">
                          <a:effectLst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</a:rPr>
                        <a:t>全年</a:t>
                      </a:r>
                      <a:r>
                        <a:rPr lang="en-US" altLang="zh-TW" sz="1800" u="none" strike="noStrike">
                          <a:effectLst/>
                        </a:rPr>
                        <a:t>)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2,540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847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318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3,704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06243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***業務量預估 </a:t>
                      </a:r>
                      <a:r>
                        <a:rPr lang="en-US" altLang="zh-TW" sz="1800" u="none" strike="noStrike">
                          <a:effectLst/>
                        </a:rPr>
                        <a:t>(2021)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254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85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                    </a:t>
                      </a:r>
                      <a:r>
                        <a:rPr lang="en-US" altLang="zh-TW" sz="1800" u="none" strike="noStrike">
                          <a:effectLst/>
                        </a:rPr>
                        <a:t>32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</a:rPr>
                        <a:t>                  </a:t>
                      </a:r>
                      <a:r>
                        <a:rPr lang="en-US" altLang="zh-TW" sz="1800" u="none" strike="noStrike" dirty="0">
                          <a:effectLst/>
                        </a:rPr>
                        <a:t>370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0425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14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外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科系主治醫師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22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63488" y="5864087"/>
            <a:ext cx="383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* 包含一般外科、大腸直腸外科與乳房外科。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893728"/>
              </p:ext>
            </p:extLst>
          </p:nvPr>
        </p:nvGraphicFramePr>
        <p:xfrm>
          <a:off x="1063488" y="1252333"/>
          <a:ext cx="8617224" cy="434380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436204">
                  <a:extLst>
                    <a:ext uri="{9D8B030D-6E8A-4147-A177-3AD203B41FA5}">
                      <a16:colId xmlns:a16="http://schemas.microsoft.com/office/drawing/2014/main" val="2219458797"/>
                    </a:ext>
                  </a:extLst>
                </a:gridCol>
                <a:gridCol w="1436204">
                  <a:extLst>
                    <a:ext uri="{9D8B030D-6E8A-4147-A177-3AD203B41FA5}">
                      <a16:colId xmlns:a16="http://schemas.microsoft.com/office/drawing/2014/main" val="1831993631"/>
                    </a:ext>
                  </a:extLst>
                </a:gridCol>
                <a:gridCol w="1436204">
                  <a:extLst>
                    <a:ext uri="{9D8B030D-6E8A-4147-A177-3AD203B41FA5}">
                      <a16:colId xmlns:a16="http://schemas.microsoft.com/office/drawing/2014/main" val="1529324647"/>
                    </a:ext>
                  </a:extLst>
                </a:gridCol>
                <a:gridCol w="1436204">
                  <a:extLst>
                    <a:ext uri="{9D8B030D-6E8A-4147-A177-3AD203B41FA5}">
                      <a16:colId xmlns:a16="http://schemas.microsoft.com/office/drawing/2014/main" val="764703934"/>
                    </a:ext>
                  </a:extLst>
                </a:gridCol>
                <a:gridCol w="1436204">
                  <a:extLst>
                    <a:ext uri="{9D8B030D-6E8A-4147-A177-3AD203B41FA5}">
                      <a16:colId xmlns:a16="http://schemas.microsoft.com/office/drawing/2014/main" val="2065312244"/>
                    </a:ext>
                  </a:extLst>
                </a:gridCol>
                <a:gridCol w="1436204">
                  <a:extLst>
                    <a:ext uri="{9D8B030D-6E8A-4147-A177-3AD203B41FA5}">
                      <a16:colId xmlns:a16="http://schemas.microsoft.com/office/drawing/2014/main" val="1374566950"/>
                    </a:ext>
                  </a:extLst>
                </a:gridCol>
              </a:tblGrid>
              <a:tr h="39489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主治醫師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成大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奇美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高榮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高醫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高長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8527882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一般外科*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29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24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28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21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29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7757837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泌尿科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21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7074132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</a:rPr>
                        <a:t>婦產科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20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3508971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總計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63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48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55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62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53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54249814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7802852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主治醫師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義大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阮綜合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屏基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6699184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一般外科*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704479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泌尿科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4984256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婦產科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15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0782182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總計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40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21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21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4784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7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 dirty="0"/>
              <a:t>進度計畫 一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23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744189"/>
              </p:ext>
            </p:extLst>
          </p:nvPr>
        </p:nvGraphicFramePr>
        <p:xfrm>
          <a:off x="372371" y="1272206"/>
          <a:ext cx="11494943" cy="4351912"/>
        </p:xfrm>
        <a:graphic>
          <a:graphicData uri="http://schemas.openxmlformats.org/drawingml/2006/table">
            <a:tbl>
              <a:tblPr/>
              <a:tblGrid>
                <a:gridCol w="604997">
                  <a:extLst>
                    <a:ext uri="{9D8B030D-6E8A-4147-A177-3AD203B41FA5}">
                      <a16:colId xmlns:a16="http://schemas.microsoft.com/office/drawing/2014/main" val="2947430950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3445054220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3669828810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1985436417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2857100386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379793657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3315928296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2171688719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1705763091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1642935963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2233569651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2163088087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3232056583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3172742559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2929465674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904931608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3864354500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4045671896"/>
                    </a:ext>
                  </a:extLst>
                </a:gridCol>
                <a:gridCol w="604997">
                  <a:extLst>
                    <a:ext uri="{9D8B030D-6E8A-4147-A177-3AD203B41FA5}">
                      <a16:colId xmlns:a16="http://schemas.microsoft.com/office/drawing/2014/main" val="62063198"/>
                    </a:ext>
                  </a:extLst>
                </a:gridCol>
              </a:tblGrid>
              <a:tr h="4804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南區</a:t>
                      </a:r>
                    </a:p>
                  </a:txBody>
                  <a:tcPr marL="6750" marR="6750" marT="67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Jul-21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Aug-21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Sep-21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Oct-21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Nov-21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Dec-21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Jan-22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Feb-22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Mar-22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Apr-22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May-22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Jun-22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Jul-22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Aug-22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Sep-22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Oct-22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Nov-22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Dec-22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280279"/>
                  </a:ext>
                </a:extLst>
              </a:tr>
              <a:tr h="4804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成大</a:t>
                      </a:r>
                    </a:p>
                  </a:txBody>
                  <a:tcPr marL="6750" marR="6750" marT="67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準備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試用申請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審查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許可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試用報告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預算檢查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招標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 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決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製作合約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上線使用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495464"/>
                  </a:ext>
                </a:extLst>
              </a:tr>
              <a:tr h="4804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奇美</a:t>
                      </a:r>
                    </a:p>
                  </a:txBody>
                  <a:tcPr marL="6750" marR="6750" marT="67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準備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試用申請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審查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許可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試用報告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預算檢查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議價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上線使用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088424"/>
                  </a:ext>
                </a:extLst>
              </a:tr>
              <a:tr h="4804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高榮</a:t>
                      </a:r>
                    </a:p>
                  </a:txBody>
                  <a:tcPr marL="6750" marR="6750" marT="67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準備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試用申請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審查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許可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試用報告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預算檢查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招標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 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決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製作合約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上線使用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72107"/>
                  </a:ext>
                </a:extLst>
              </a:tr>
              <a:tr h="4804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高醫</a:t>
                      </a:r>
                    </a:p>
                  </a:txBody>
                  <a:tcPr marL="6750" marR="6750" marT="67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試用申請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審查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許可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試用報告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預算檢查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議價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上線使用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29384"/>
                  </a:ext>
                </a:extLst>
              </a:tr>
              <a:tr h="4804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高長</a:t>
                      </a:r>
                    </a:p>
                  </a:txBody>
                  <a:tcPr marL="6750" marR="6750" marT="67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準備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試用申請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審查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許可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試用報告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預算檢查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議價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上線使用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952300"/>
                  </a:ext>
                </a:extLst>
              </a:tr>
              <a:tr h="4804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義大</a:t>
                      </a:r>
                    </a:p>
                  </a:txBody>
                  <a:tcPr marL="6750" marR="6750" marT="67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準備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試用申請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審查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許可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試用報告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預算檢查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議價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上線使用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3547"/>
                  </a:ext>
                </a:extLst>
              </a:tr>
              <a:tr h="4804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阮綜合</a:t>
                      </a:r>
                    </a:p>
                  </a:txBody>
                  <a:tcPr marL="6750" marR="6750" marT="67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準備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試用申請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審查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許可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試用報告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預算檢查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議價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上線使用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72271"/>
                  </a:ext>
                </a:extLst>
              </a:tr>
              <a:tr h="4804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屏基</a:t>
                      </a:r>
                    </a:p>
                  </a:txBody>
                  <a:tcPr marL="6750" marR="6750" marT="67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準備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試用申請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審查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許可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試用報告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預算檢查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議價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採購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上線使用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750" marR="6750" marT="67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98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37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 dirty="0"/>
              <a:t>進度計畫 </a:t>
            </a:r>
            <a:r>
              <a:rPr lang="zh-TW" altLang="en-US" dirty="0" smtClean="0"/>
              <a:t>二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24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7" name="文字預留位置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 anchor="ctr"/>
          <a:lstStyle/>
          <a:p>
            <a:r>
              <a:rPr lang="en-US" altLang="zh-TW" b="1" dirty="0" smtClean="0"/>
              <a:t>-</a:t>
            </a:r>
            <a:r>
              <a:rPr lang="zh-TW" altLang="en-US" b="1" dirty="0" smtClean="0"/>
              <a:t> 試用</a:t>
            </a:r>
            <a:r>
              <a:rPr lang="zh-TW" altLang="en-US" b="1" dirty="0"/>
              <a:t>申請</a:t>
            </a:r>
            <a:endParaRPr lang="en-US" altLang="zh-TW" b="1" dirty="0">
              <a:sym typeface="Microsoft JhengHei UI" panose="020B060403050404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60375"/>
              </p:ext>
            </p:extLst>
          </p:nvPr>
        </p:nvGraphicFramePr>
        <p:xfrm>
          <a:off x="337932" y="1689645"/>
          <a:ext cx="11529388" cy="465980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61163">
                  <a:extLst>
                    <a:ext uri="{9D8B030D-6E8A-4147-A177-3AD203B41FA5}">
                      <a16:colId xmlns:a16="http://schemas.microsoft.com/office/drawing/2014/main" val="3946421414"/>
                    </a:ext>
                  </a:extLst>
                </a:gridCol>
                <a:gridCol w="761163">
                  <a:extLst>
                    <a:ext uri="{9D8B030D-6E8A-4147-A177-3AD203B41FA5}">
                      <a16:colId xmlns:a16="http://schemas.microsoft.com/office/drawing/2014/main" val="314272579"/>
                    </a:ext>
                  </a:extLst>
                </a:gridCol>
                <a:gridCol w="761163">
                  <a:extLst>
                    <a:ext uri="{9D8B030D-6E8A-4147-A177-3AD203B41FA5}">
                      <a16:colId xmlns:a16="http://schemas.microsoft.com/office/drawing/2014/main" val="3784662610"/>
                    </a:ext>
                  </a:extLst>
                </a:gridCol>
                <a:gridCol w="761163">
                  <a:extLst>
                    <a:ext uri="{9D8B030D-6E8A-4147-A177-3AD203B41FA5}">
                      <a16:colId xmlns:a16="http://schemas.microsoft.com/office/drawing/2014/main" val="2388178646"/>
                    </a:ext>
                  </a:extLst>
                </a:gridCol>
                <a:gridCol w="761163">
                  <a:extLst>
                    <a:ext uri="{9D8B030D-6E8A-4147-A177-3AD203B41FA5}">
                      <a16:colId xmlns:a16="http://schemas.microsoft.com/office/drawing/2014/main" val="117642174"/>
                    </a:ext>
                  </a:extLst>
                </a:gridCol>
                <a:gridCol w="3805819">
                  <a:extLst>
                    <a:ext uri="{9D8B030D-6E8A-4147-A177-3AD203B41FA5}">
                      <a16:colId xmlns:a16="http://schemas.microsoft.com/office/drawing/2014/main" val="3978019560"/>
                    </a:ext>
                  </a:extLst>
                </a:gridCol>
                <a:gridCol w="1108164">
                  <a:extLst>
                    <a:ext uri="{9D8B030D-6E8A-4147-A177-3AD203B41FA5}">
                      <a16:colId xmlns:a16="http://schemas.microsoft.com/office/drawing/2014/main" val="3432421261"/>
                    </a:ext>
                  </a:extLst>
                </a:gridCol>
                <a:gridCol w="761163">
                  <a:extLst>
                    <a:ext uri="{9D8B030D-6E8A-4147-A177-3AD203B41FA5}">
                      <a16:colId xmlns:a16="http://schemas.microsoft.com/office/drawing/2014/main" val="1671498245"/>
                    </a:ext>
                  </a:extLst>
                </a:gridCol>
                <a:gridCol w="2048427">
                  <a:extLst>
                    <a:ext uri="{9D8B030D-6E8A-4147-A177-3AD203B41FA5}">
                      <a16:colId xmlns:a16="http://schemas.microsoft.com/office/drawing/2014/main" val="3746860864"/>
                    </a:ext>
                  </a:extLst>
                </a:gridCol>
              </a:tblGrid>
              <a:tr h="43290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醫院名稱</a:t>
                      </a:r>
                      <a:endParaRPr lang="zh-TW" altLang="en-US" sz="1800" b="0" i="0" u="none" strike="noStrike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科別</a:t>
                      </a:r>
                      <a:endParaRPr lang="zh-TW" altLang="en-US" sz="1800" b="0" i="0" u="none" strike="noStrike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申請者</a:t>
                      </a:r>
                      <a:endParaRPr lang="zh-TW" altLang="en-US" sz="1800" b="0" i="0" u="none" strike="noStrike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申請日期</a:t>
                      </a:r>
                      <a:endParaRPr lang="zh-TW" altLang="en-US" sz="1800" b="0" i="0" u="none" strike="noStrike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會議日期</a:t>
                      </a:r>
                      <a:endParaRPr lang="zh-TW" altLang="en-US" sz="1800" b="0" i="0" u="none" strike="noStrike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行動計畫</a:t>
                      </a:r>
                      <a:endParaRPr lang="zh-TW" altLang="en-US" sz="1800" b="0" i="0" u="none" strike="noStrike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試用日期</a:t>
                      </a:r>
                      <a:endParaRPr lang="zh-TW" altLang="en-US" sz="1800" b="0" i="0" u="none" strike="noStrike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採購日期</a:t>
                      </a:r>
                      <a:endParaRPr lang="zh-TW" altLang="en-US" sz="1800" b="0" i="0" u="none" strike="noStrike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備註</a:t>
                      </a:r>
                      <a:endParaRPr lang="zh-TW" altLang="en-US" sz="1800" b="0" i="0" u="none" strike="noStrike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extLst>
                  <a:ext uri="{0D108BD9-81ED-4DB2-BD59-A6C34878D82A}">
                    <a16:rowId xmlns:a16="http://schemas.microsoft.com/office/drawing/2014/main" val="123760737"/>
                  </a:ext>
                </a:extLst>
              </a:tr>
              <a:tr h="43290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成大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泌尿科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歐建慧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extLst>
                  <a:ext uri="{0D108BD9-81ED-4DB2-BD59-A6C34878D82A}">
                    <a16:rowId xmlns:a16="http://schemas.microsoft.com/office/drawing/2014/main" val="3976265329"/>
                  </a:ext>
                </a:extLst>
              </a:tr>
              <a:tr h="43290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奇美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泌尿科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黃冠華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extLst>
                  <a:ext uri="{0D108BD9-81ED-4DB2-BD59-A6C34878D82A}">
                    <a16:rowId xmlns:a16="http://schemas.microsoft.com/office/drawing/2014/main" val="4045065161"/>
                  </a:ext>
                </a:extLst>
              </a:tr>
              <a:tr h="43290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高榮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婦產科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蔣安能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extLst>
                  <a:ext uri="{0D108BD9-81ED-4DB2-BD59-A6C34878D82A}">
                    <a16:rowId xmlns:a16="http://schemas.microsoft.com/office/drawing/2014/main" val="3195823346"/>
                  </a:ext>
                </a:extLst>
              </a:tr>
              <a:tr h="43290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高醫 </a:t>
                      </a:r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大同</a:t>
                      </a:r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泌尿科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阮雍順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2021/7/15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2021/8/13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上下溝通院長、副院長、外科部主任及總務主任，讓試用計畫安然通過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2021/8/21~10/31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Mar-22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預計提交</a:t>
                      </a:r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2021/11/12</a:t>
                      </a:r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審查會議</a:t>
                      </a:r>
                      <a:endParaRPr lang="zh-TW" altLang="en-US" sz="1800" b="0" i="0" u="none" strike="noStrike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extLst>
                  <a:ext uri="{0D108BD9-81ED-4DB2-BD59-A6C34878D82A}">
                    <a16:rowId xmlns:a16="http://schemas.microsoft.com/office/drawing/2014/main" val="3474447764"/>
                  </a:ext>
                </a:extLst>
              </a:tr>
              <a:tr h="43290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高長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婦產科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楊采樺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extLst>
                  <a:ext uri="{0D108BD9-81ED-4DB2-BD59-A6C34878D82A}">
                    <a16:rowId xmlns:a16="http://schemas.microsoft.com/office/drawing/2014/main" val="963146935"/>
                  </a:ext>
                </a:extLst>
              </a:tr>
              <a:tr h="43290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義大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一般外科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洪朝明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extLst>
                  <a:ext uri="{0D108BD9-81ED-4DB2-BD59-A6C34878D82A}">
                    <a16:rowId xmlns:a16="http://schemas.microsoft.com/office/drawing/2014/main" val="544656492"/>
                  </a:ext>
                </a:extLst>
              </a:tr>
              <a:tr h="43290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阮綜合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一般外科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陳鴻曜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extLst>
                  <a:ext uri="{0D108BD9-81ED-4DB2-BD59-A6C34878D82A}">
                    <a16:rowId xmlns:a16="http://schemas.microsoft.com/office/drawing/2014/main" val="3741832893"/>
                  </a:ext>
                </a:extLst>
              </a:tr>
              <a:tr h="43290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屏基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泌尿科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李青樺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599" marR="6599" marT="6599" marB="0" anchor="ctr"/>
                </a:tc>
                <a:extLst>
                  <a:ext uri="{0D108BD9-81ED-4DB2-BD59-A6C34878D82A}">
                    <a16:rowId xmlns:a16="http://schemas.microsoft.com/office/drawing/2014/main" val="1479609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54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 dirty="0"/>
              <a:t>進度計畫 三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25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7" name="文字預留位置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 anchor="ctr"/>
          <a:lstStyle/>
          <a:p>
            <a:r>
              <a:rPr lang="en-US" altLang="zh-TW" b="1" dirty="0" smtClean="0"/>
              <a:t>-</a:t>
            </a:r>
            <a:r>
              <a:rPr lang="zh-TW" altLang="en-US" b="1" dirty="0" smtClean="0"/>
              <a:t> 上市發佈會暨學術研討會</a:t>
            </a:r>
            <a:endParaRPr lang="en-US" altLang="zh-TW" b="1" dirty="0">
              <a:sym typeface="Microsoft JhengHei UI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56310"/>
              </p:ext>
            </p:extLst>
          </p:nvPr>
        </p:nvGraphicFramePr>
        <p:xfrm>
          <a:off x="3959544" y="11046"/>
          <a:ext cx="7192160" cy="6373427"/>
        </p:xfrm>
        <a:graphic>
          <a:graphicData uri="http://schemas.openxmlformats.org/drawingml/2006/table">
            <a:tbl>
              <a:tblPr firstRow="1" firstCol="1" bandRow="1" bandCol="1">
                <a:tableStyleId>{073A0DAA-6AF3-43AB-8588-CEC1D06C72B9}</a:tableStyleId>
              </a:tblPr>
              <a:tblGrid>
                <a:gridCol w="1233168">
                  <a:extLst>
                    <a:ext uri="{9D8B030D-6E8A-4147-A177-3AD203B41FA5}">
                      <a16:colId xmlns:a16="http://schemas.microsoft.com/office/drawing/2014/main" val="3510210807"/>
                    </a:ext>
                  </a:extLst>
                </a:gridCol>
                <a:gridCol w="2219702">
                  <a:extLst>
                    <a:ext uri="{9D8B030D-6E8A-4147-A177-3AD203B41FA5}">
                      <a16:colId xmlns:a16="http://schemas.microsoft.com/office/drawing/2014/main" val="2510876983"/>
                    </a:ext>
                  </a:extLst>
                </a:gridCol>
                <a:gridCol w="174063">
                  <a:extLst>
                    <a:ext uri="{9D8B030D-6E8A-4147-A177-3AD203B41FA5}">
                      <a16:colId xmlns:a16="http://schemas.microsoft.com/office/drawing/2014/main" val="40469411"/>
                    </a:ext>
                  </a:extLst>
                </a:gridCol>
                <a:gridCol w="1777133">
                  <a:extLst>
                    <a:ext uri="{9D8B030D-6E8A-4147-A177-3AD203B41FA5}">
                      <a16:colId xmlns:a16="http://schemas.microsoft.com/office/drawing/2014/main" val="3713010201"/>
                    </a:ext>
                  </a:extLst>
                </a:gridCol>
                <a:gridCol w="1788094">
                  <a:extLst>
                    <a:ext uri="{9D8B030D-6E8A-4147-A177-3AD203B41FA5}">
                      <a16:colId xmlns:a16="http://schemas.microsoft.com/office/drawing/2014/main" val="1011328959"/>
                    </a:ext>
                  </a:extLst>
                </a:gridCol>
              </a:tblGrid>
              <a:tr h="3249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時間</a:t>
                      </a:r>
                      <a:endParaRPr lang="zh-TW" sz="1050" b="1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6044" marR="66044" marT="0" marB="0"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cap="all" dirty="0">
                          <a:effectLst/>
                        </a:rPr>
                        <a:t>主題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cap="all" dirty="0">
                          <a:effectLst/>
                        </a:rPr>
                        <a:t>講者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cap="all" dirty="0">
                          <a:effectLst/>
                        </a:rPr>
                        <a:t>主持人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74969"/>
                  </a:ext>
                </a:extLst>
              </a:tr>
              <a:tr h="3249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15:20~15:30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00B0F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報 到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215055"/>
                  </a:ext>
                </a:extLst>
              </a:tr>
              <a:tr h="976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15:30~15:45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開場致詞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高醫附醫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泌尿科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李經家 主任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285237"/>
                  </a:ext>
                </a:extLst>
              </a:tr>
              <a:tr h="6032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15:45~16:30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04800" indent="-3048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</a:rPr>
                        <a:t>easyUS</a:t>
                      </a:r>
                      <a:r>
                        <a:rPr lang="en-US" sz="1400" b="1" dirty="0">
                          <a:effectLst/>
                        </a:rPr>
                        <a:t> </a:t>
                      </a:r>
                      <a:r>
                        <a:rPr lang="zh-TW" sz="1400" b="1" dirty="0">
                          <a:effectLst/>
                        </a:rPr>
                        <a:t>超聲刀經驗分享</a:t>
                      </a:r>
                      <a:endParaRPr lang="zh-TW" sz="1400" b="1" dirty="0">
                        <a:effectLst/>
                        <a:latin typeface="Times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</a:rPr>
                        <a:t>高醫大同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</a:rPr>
                        <a:t>泌尿科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</a:rPr>
                        <a:t>阮雍順 主任</a:t>
                      </a:r>
                      <a:endParaRPr lang="zh-TW" sz="1400" b="1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高醫附醫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泌尿科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李經家 主任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866282"/>
                  </a:ext>
                </a:extLst>
              </a:tr>
              <a:tr h="604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16:30~16:40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04800" indent="-3048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綜合討論</a:t>
                      </a:r>
                      <a:endParaRPr lang="zh-TW" sz="1400" b="1" dirty="0">
                        <a:effectLst/>
                        <a:latin typeface="Times" panose="02020603050405020304" pitchFamily="18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2505"/>
                  </a:ext>
                </a:extLst>
              </a:tr>
              <a:tr h="3249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16:40~16:50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00B0F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中場休息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43683"/>
                  </a:ext>
                </a:extLst>
              </a:tr>
              <a:tr h="19886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16:50~17:45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Laparoscopic ileocecal-sparing right hemicolectomy (LISH) for cancers of the hepatic flexure or proximal transverse colon: an </a:t>
                      </a:r>
                      <a:r>
                        <a:rPr lang="en-US" sz="1400" b="1" dirty="0" err="1">
                          <a:effectLst/>
                        </a:rPr>
                        <a:t>easyUS</a:t>
                      </a:r>
                      <a:r>
                        <a:rPr lang="en-US" sz="1400" b="1" dirty="0">
                          <a:effectLst/>
                        </a:rPr>
                        <a:t> experience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</a:rPr>
                        <a:t>浙醫二院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</a:rPr>
                        <a:t>腫瘤外科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</a:rPr>
                        <a:t>丁克峰 副院長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</a:rPr>
                        <a:t>〈待確定〉</a:t>
                      </a:r>
                      <a:endParaRPr lang="zh-TW" sz="1400" b="1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義大癌治療醫院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一般外科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洪朝明 院長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717424"/>
                  </a:ext>
                </a:extLst>
              </a:tr>
              <a:tr h="3249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17:45~17:55</a:t>
                      </a:r>
                      <a:endParaRPr lang="zh-TW" sz="1400" b="1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綜合討論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72049"/>
                  </a:ext>
                </a:extLst>
              </a:tr>
              <a:tr h="3249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17:55~18:00</a:t>
                      </a:r>
                      <a:endParaRPr lang="zh-TW" sz="1400" b="1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</a:rPr>
                        <a:t>結語</a:t>
                      </a:r>
                      <a:endParaRPr lang="zh-TW" sz="1400" b="1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洪朝明 院長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461409"/>
                  </a:ext>
                </a:extLst>
              </a:tr>
              <a:tr h="3249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18:00~21:00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00B0F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</a:rPr>
                        <a:t>晚宴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6044" marR="66044" marT="0" marB="0" anchor="ctr"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550374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31691" y="1536426"/>
            <a:ext cx="3600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時間：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2021.09.11 (</a:t>
            </a:r>
            <a:r>
              <a:rPr lang="zh-TW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六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地點：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HOTEL 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DUA</a:t>
            </a:r>
          </a:p>
          <a:p>
            <a:pPr>
              <a:lnSpc>
                <a:spcPct val="150000"/>
              </a:lnSpc>
            </a:pPr>
            <a:r>
              <a:rPr lang="zh-TW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〈</a:t>
            </a:r>
            <a:r>
              <a:rPr lang="zh-TW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聯上悅品中餐廳〉二樓</a:t>
            </a:r>
            <a:r>
              <a:rPr lang="zh-TW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包廂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高雄市新興區林森一路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165</a:t>
            </a:r>
            <a:r>
              <a:rPr lang="zh-TW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號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主辦單位：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逸思醫療科技股份有限公司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協辦單位：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高雄醫學大學附設醫院 泌尿科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高雄市立大同醫院 泌尿科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浙江大學醫學院附設第二醫院 腫瘤外科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義大癌治療醫院 一般外科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高展醫療用品事業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有限公司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38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 dirty="0"/>
              <a:t>進度計畫 三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26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  <p:sp>
        <p:nvSpPr>
          <p:cNvPr id="7" name="文字預留位置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 anchor="ctr"/>
          <a:lstStyle/>
          <a:p>
            <a:r>
              <a:rPr lang="en-US" altLang="zh-TW" b="1" dirty="0" smtClean="0"/>
              <a:t>-</a:t>
            </a:r>
            <a:r>
              <a:rPr lang="zh-TW" altLang="en-US" b="1" dirty="0" smtClean="0"/>
              <a:t> </a:t>
            </a:r>
            <a:r>
              <a:rPr lang="zh-TW" altLang="en-US" b="1" dirty="0"/>
              <a:t>預算表</a:t>
            </a:r>
            <a:endParaRPr lang="en-US" altLang="zh-TW" b="1" dirty="0">
              <a:sym typeface="Microsoft JhengHei UI" panose="020B060403050404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053077"/>
              </p:ext>
            </p:extLst>
          </p:nvPr>
        </p:nvGraphicFramePr>
        <p:xfrm>
          <a:off x="1053549" y="1368000"/>
          <a:ext cx="8617224" cy="43996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94079">
                  <a:extLst>
                    <a:ext uri="{9D8B030D-6E8A-4147-A177-3AD203B41FA5}">
                      <a16:colId xmlns:a16="http://schemas.microsoft.com/office/drawing/2014/main" val="3986040600"/>
                    </a:ext>
                  </a:extLst>
                </a:gridCol>
                <a:gridCol w="1852850">
                  <a:extLst>
                    <a:ext uri="{9D8B030D-6E8A-4147-A177-3AD203B41FA5}">
                      <a16:colId xmlns:a16="http://schemas.microsoft.com/office/drawing/2014/main" val="411894695"/>
                    </a:ext>
                  </a:extLst>
                </a:gridCol>
                <a:gridCol w="1852850">
                  <a:extLst>
                    <a:ext uri="{9D8B030D-6E8A-4147-A177-3AD203B41FA5}">
                      <a16:colId xmlns:a16="http://schemas.microsoft.com/office/drawing/2014/main" val="3144903939"/>
                    </a:ext>
                  </a:extLst>
                </a:gridCol>
                <a:gridCol w="1676389">
                  <a:extLst>
                    <a:ext uri="{9D8B030D-6E8A-4147-A177-3AD203B41FA5}">
                      <a16:colId xmlns:a16="http://schemas.microsoft.com/office/drawing/2014/main" val="2164698258"/>
                    </a:ext>
                  </a:extLst>
                </a:gridCol>
                <a:gridCol w="1220528">
                  <a:extLst>
                    <a:ext uri="{9D8B030D-6E8A-4147-A177-3AD203B41FA5}">
                      <a16:colId xmlns:a16="http://schemas.microsoft.com/office/drawing/2014/main" val="1787692572"/>
                    </a:ext>
                  </a:extLst>
                </a:gridCol>
                <a:gridCol w="1220528">
                  <a:extLst>
                    <a:ext uri="{9D8B030D-6E8A-4147-A177-3AD203B41FA5}">
                      <a16:colId xmlns:a16="http://schemas.microsoft.com/office/drawing/2014/main" val="2908189938"/>
                    </a:ext>
                  </a:extLst>
                </a:gridCol>
              </a:tblGrid>
              <a:tr h="384339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活動費用 預估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196488"/>
                  </a:ext>
                </a:extLst>
              </a:tr>
              <a:tr h="38433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項次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內容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費用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>
                          <a:effectLst/>
                        </a:rPr>
                        <a:t>說明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56501"/>
                  </a:ext>
                </a:extLst>
              </a:tr>
              <a:tr h="3843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演講場租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5,000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5,000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廳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5756412"/>
                  </a:ext>
                </a:extLst>
              </a:tr>
              <a:tr h="3843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會議主持人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12,000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6,000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位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5398720"/>
                  </a:ext>
                </a:extLst>
              </a:tr>
              <a:tr h="3843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演講費 </a:t>
                      </a:r>
                      <a:r>
                        <a:rPr lang="en-US" altLang="zh-TW" sz="1800" u="none" strike="noStrike">
                          <a:effectLst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</a:rPr>
                        <a:t>高雄</a:t>
                      </a:r>
                      <a:r>
                        <a:rPr lang="en-US" altLang="zh-TW" sz="1800" u="none" strike="noStrike">
                          <a:effectLst/>
                        </a:rPr>
                        <a:t>)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5,000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5,000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位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3593895"/>
                  </a:ext>
                </a:extLst>
              </a:tr>
              <a:tr h="3843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*演講費 </a:t>
                      </a:r>
                      <a:r>
                        <a:rPr lang="en-US" altLang="zh-TW" sz="1800" u="none" strike="noStrike">
                          <a:effectLst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</a:rPr>
                        <a:t>杭州</a:t>
                      </a:r>
                      <a:r>
                        <a:rPr lang="en-US" altLang="zh-TW" sz="1800" u="none" strike="noStrike">
                          <a:effectLst/>
                        </a:rPr>
                        <a:t>)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5,000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5,000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位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3242910"/>
                  </a:ext>
                </a:extLst>
              </a:tr>
              <a:tr h="3843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5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**餐費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115,500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3,500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33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位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036012"/>
                  </a:ext>
                </a:extLst>
              </a:tr>
              <a:tr h="3843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雜支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5,000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5,000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項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03441936"/>
                  </a:ext>
                </a:extLst>
              </a:tr>
              <a:tr h="38433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NT$142,500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9360423"/>
                  </a:ext>
                </a:extLst>
              </a:tr>
              <a:tr h="384339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</a:rPr>
                        <a:t>*演講費 </a:t>
                      </a:r>
                      <a:r>
                        <a:rPr lang="en-US" altLang="zh-TW" sz="1800" u="none" strike="noStrike" dirty="0">
                          <a:effectLst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</a:rPr>
                        <a:t>杭州</a:t>
                      </a:r>
                      <a:r>
                        <a:rPr lang="en-US" altLang="zh-TW" sz="1800" u="none" strike="noStrike" dirty="0">
                          <a:effectLst/>
                        </a:rPr>
                        <a:t>)</a:t>
                      </a:r>
                      <a:r>
                        <a:rPr lang="zh-TW" altLang="en-US" sz="1800" u="none" strike="noStrike" dirty="0" smtClean="0">
                          <a:effectLst/>
                        </a:rPr>
                        <a:t>，委</a:t>
                      </a:r>
                      <a:r>
                        <a:rPr lang="zh-TW" altLang="en-US" sz="1800" u="none" strike="noStrike" dirty="0">
                          <a:effectLst/>
                        </a:rPr>
                        <a:t>請逸思醫療上海</a:t>
                      </a:r>
                      <a:r>
                        <a:rPr lang="zh-TW" altLang="en-US" sz="1800" u="none" strike="noStrike" dirty="0" smtClean="0">
                          <a:effectLst/>
                        </a:rPr>
                        <a:t>同仁協助處理</a:t>
                      </a:r>
                      <a:r>
                        <a:rPr lang="zh-TW" altLang="en-US" sz="1800" u="none" strike="noStrike" dirty="0">
                          <a:effectLst/>
                        </a:rPr>
                        <a:t>。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85743"/>
                  </a:ext>
                </a:extLst>
              </a:tr>
              <a:tr h="384339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</a:rPr>
                        <a:t>**預計邀約</a:t>
                      </a:r>
                      <a:r>
                        <a:rPr lang="en-US" altLang="zh-TW" sz="1800" u="none" strike="noStrike" dirty="0">
                          <a:effectLst/>
                        </a:rPr>
                        <a:t>30</a:t>
                      </a:r>
                      <a:r>
                        <a:rPr lang="zh-TW" altLang="en-US" sz="1800" u="none" strike="noStrike" dirty="0">
                          <a:effectLst/>
                        </a:rPr>
                        <a:t>位醫學</a:t>
                      </a:r>
                      <a:r>
                        <a:rPr lang="zh-TW" altLang="en-US" sz="1800" u="none" strike="noStrike" dirty="0" smtClean="0">
                          <a:effectLst/>
                        </a:rPr>
                        <a:t>專家</a:t>
                      </a:r>
                      <a:r>
                        <a:rPr lang="en-US" altLang="zh-TW" sz="1800" u="none" strike="noStrike" dirty="0" smtClean="0">
                          <a:effectLst/>
                        </a:rPr>
                        <a:t>〈</a:t>
                      </a:r>
                      <a:r>
                        <a:rPr lang="zh-TW" altLang="en-US" sz="1800" u="none" strike="noStrike" dirty="0" smtClean="0">
                          <a:effectLst/>
                        </a:rPr>
                        <a:t>含主持人及演講者</a:t>
                      </a:r>
                      <a:r>
                        <a:rPr lang="en-US" altLang="zh-TW" sz="1800" u="none" strike="noStrike" dirty="0" smtClean="0">
                          <a:effectLst/>
                        </a:rPr>
                        <a:t>〉</a:t>
                      </a:r>
                      <a:r>
                        <a:rPr lang="zh-TW" altLang="en-US" sz="1800" u="none" strike="noStrike" dirty="0" smtClean="0">
                          <a:effectLst/>
                        </a:rPr>
                        <a:t>與會</a:t>
                      </a:r>
                      <a:r>
                        <a:rPr lang="zh-TW" altLang="en-US" sz="1800" u="none" strike="noStrike" dirty="0">
                          <a:effectLst/>
                        </a:rPr>
                        <a:t>，逸思及高展</a:t>
                      </a:r>
                      <a:r>
                        <a:rPr lang="en-US" altLang="zh-TW" sz="1800" u="none" strike="noStrike" dirty="0">
                          <a:effectLst/>
                        </a:rPr>
                        <a:t>3</a:t>
                      </a:r>
                      <a:r>
                        <a:rPr lang="zh-TW" altLang="en-US" sz="1800" u="none" strike="noStrike" dirty="0">
                          <a:effectLst/>
                        </a:rPr>
                        <a:t>位同仁協助會議進行並晚餐。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746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3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預留位置 31" descr="拍手的手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標題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感謝您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TW" altLang="en-US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馮玉東</a:t>
            </a:r>
            <a:endParaRPr lang="zh-TW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8" name="圖形 7" descr="使用者" title="圖示 - 簡報者姓名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+886 921 591 298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10" name="圖形 9" descr="智慧型手機" title="圖示 - 簡報者電話號碼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485495" y="4355103"/>
            <a:ext cx="218900" cy="218900"/>
          </a:xfrm>
          <a:prstGeom prst="rect">
            <a:avLst/>
          </a:prstGeom>
        </p:spPr>
      </p:pic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zh-TW" sz="1600" dirty="0" smtClean="0"/>
              <a:t>vincent.feng</a:t>
            </a:r>
            <a:r>
              <a:rPr lang="en-US" altLang="zh-TW" sz="1600" dirty="0" smtClean="0">
                <a:sym typeface="Microsoft JhengHei UI" panose="020B0604030504040204" pitchFamily="34" charset="-120"/>
              </a:rPr>
              <a:t>@a-medical.net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9" name="圖形 8" descr="信封" title="圖示簡報者電子郵件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85495" y="4703551"/>
            <a:ext cx="218900" cy="218900"/>
          </a:xfrm>
          <a:prstGeom prst="rect">
            <a:avLst/>
          </a:prstGeom>
        </p:spPr>
      </p:pic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Awesome Medical Inc.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11" name="圖形 10" descr="連結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472552" y="5040763"/>
            <a:ext cx="244786" cy="244786"/>
          </a:xfrm>
          <a:prstGeom prst="rect">
            <a:avLst/>
          </a:prstGeom>
        </p:spPr>
      </p:pic>
      <p:sp>
        <p:nvSpPr>
          <p:cNvPr id="12" name="投影片編號預留位置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27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比較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Lorem ipsum dolor sit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amet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consectetur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adipiscing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elit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</a:t>
            </a:r>
          </a:p>
        </p:txBody>
      </p:sp>
      <p:sp>
        <p:nvSpPr>
          <p:cNvPr id="12" name="矩形 11" descr="輔色區塊左方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Trey Research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內容預留位置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2194694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Nulla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a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erat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eget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nunc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hendrerit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ultrices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eu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nec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nulla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Donec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viverra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leo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aliquet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auctor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quam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id, convallis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orci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</a:t>
            </a:r>
          </a:p>
          <a:p>
            <a:pPr lvl="1" rtl="0">
              <a:lnSpc>
                <a:spcPct val="100000"/>
              </a:lnSpc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Sed in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molestie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est. Cras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ornare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turpis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at ligula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posuere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sit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amet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accumsan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neque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lobortis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  <a:p>
            <a:pPr lvl="1" rtl="0">
              <a:lnSpc>
                <a:spcPct val="100000"/>
              </a:lnSpc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Maecenas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mattis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risus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ligula, sed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ullamcorper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nunc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efficitur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sed. 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cxnSp>
        <p:nvCxnSpPr>
          <p:cNvPr id="11" name="直線接點​​ 10" descr="投影片分隔線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 descr="輔色列右方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5472000" cy="358775"/>
          </a:xfrm>
        </p:spPr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競爭服務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7" name="文字預留位置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47459"/>
            <a:ext cx="5472113" cy="2196041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Praesent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venenatis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quam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tortor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viverra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nunc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rutrum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</a:t>
            </a:r>
          </a:p>
          <a:p>
            <a:pPr lvl="1" rtl="0">
              <a:lnSpc>
                <a:spcPct val="100000"/>
              </a:lnSpc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Maecenas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malesuada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ultricies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sapien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sit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amet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pharetra. 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  <a:p>
            <a:pPr lvl="1" rtl="0">
              <a:lnSpc>
                <a:spcPct val="100000"/>
              </a:lnSpc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Nunc tempus,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risus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sodales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sodales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hendrerit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arcu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dolor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commodo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libero, a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sollicitudin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quam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nulla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quis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lectus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In at porta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mauris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28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預留位置 22" descr="膝上型電腦上微笑的女人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 tIns="288000"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節分隔線選項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2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0" name="文字預留位置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rtlCol="0"/>
          <a:lstStyle/>
          <a:p>
            <a:pPr rtl="0">
              <a:lnSpc>
                <a:spcPct val="110000"/>
              </a:lnSpc>
            </a:pP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Lorem ipsum dolor sit amet, consectetur adipiscing elit</a:t>
            </a:r>
          </a:p>
          <a:p>
            <a:pPr rtl="0">
              <a:lnSpc>
                <a:spcPct val="110000"/>
              </a:lnSpc>
            </a:pP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29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預留位置 13" descr="正在書寫便利貼的手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矩形 19" descr="輔色區塊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207824" y="53334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641070"/>
            <a:ext cx="6641900" cy="1124345"/>
          </a:xfrm>
        </p:spPr>
        <p:txBody>
          <a:bodyPr lIns="180000" bIns="72000" rtlCol="0"/>
          <a:lstStyle/>
          <a:p>
            <a:pPr rtl="0"/>
            <a:r>
              <a:rPr lang="zh-TW" altLang="en-US" sz="60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我們的承諾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334" y="1765416"/>
            <a:ext cx="6641626" cy="590155"/>
          </a:xfrm>
        </p:spPr>
        <p:txBody>
          <a:bodyPr rtlCol="0" anchor="ctr"/>
          <a:lstStyle/>
          <a:p>
            <a:pPr rtl="0"/>
            <a:r>
              <a:rPr lang="en-US" altLang="zh-TW" sz="24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OUR COMMITMENT - RESPONSIBILITY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18162" y="2481603"/>
            <a:ext cx="543877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高展致力</a:t>
            </a:r>
            <a:r>
              <a:rPr lang="zh-TW" altLang="en-US" b="1" dirty="0"/>
              <a:t>於</a:t>
            </a:r>
            <a:r>
              <a:rPr lang="zh-TW" altLang="en-US" b="1" dirty="0" smtClean="0"/>
              <a:t>確保員工做</a:t>
            </a:r>
            <a:r>
              <a:rPr lang="zh-TW" altLang="en-US" b="1" dirty="0"/>
              <a:t>正確的事情，我們</a:t>
            </a:r>
            <a:r>
              <a:rPr lang="zh-TW" altLang="en-US" b="1" dirty="0" smtClean="0"/>
              <a:t>的準則</a:t>
            </a:r>
            <a:r>
              <a:rPr lang="zh-TW" altLang="en-US" b="1" dirty="0"/>
              <a:t>是</a:t>
            </a:r>
            <a:r>
              <a:rPr lang="zh-TW" altLang="en-US" b="1" dirty="0" smtClean="0"/>
              <a:t>我們整個業務團隊</a:t>
            </a:r>
            <a:r>
              <a:rPr lang="zh-TW" altLang="en-US" b="1" dirty="0"/>
              <a:t>對</a:t>
            </a:r>
            <a:r>
              <a:rPr lang="zh-TW" altLang="en-US" b="1" dirty="0" smtClean="0"/>
              <a:t>道德標準承諾的總合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我們</a:t>
            </a:r>
            <a:r>
              <a:rPr lang="zh-TW" altLang="en-US" b="1" dirty="0" smtClean="0"/>
              <a:t>努力配合合作夥伴，儘量</a:t>
            </a:r>
            <a:r>
              <a:rPr lang="zh-TW" altLang="en-US" b="1" dirty="0"/>
              <a:t>減少我們的活動和產品對環境的</a:t>
            </a:r>
            <a:r>
              <a:rPr lang="zh-TW" altLang="en-US" b="1" dirty="0" smtClean="0"/>
              <a:t>影響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我們</a:t>
            </a:r>
            <a:r>
              <a:rPr lang="zh-TW" altLang="en-US" b="1" dirty="0" smtClean="0"/>
              <a:t>努力發展公司的財務經營，並期許對社會做出貢獻</a:t>
            </a:r>
            <a:endParaRPr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Code of ethics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/>
              <a:t>Corporate Responsibility</a:t>
            </a:r>
            <a:endParaRPr lang="zh-TW" altLang="en-US" b="1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圖表選項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Lorem ipsum dolor sit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amet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consectetur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adipiscing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elit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</a:t>
            </a:r>
          </a:p>
        </p:txBody>
      </p:sp>
      <p:graphicFrame>
        <p:nvGraphicFramePr>
          <p:cNvPr id="4" name="圖表 3" title="總收入預留位置圖表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33148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圖表 6" title="總收入預留位置圖表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130050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圖表 7" title="總收入預留位置圖表">
            <a:extLst>
              <a:ext uri="{FF2B5EF4-FFF2-40B4-BE49-F238E27FC236}">
                <a16:creationId xmlns:a16="http://schemas.microsoft.com/office/drawing/2014/main" id="{A8D5CDFF-2AF9-4CDE-BF8D-15F294BD5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413223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30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25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表格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Lorem ipsum dolor sit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amet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,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consectetur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adipiscing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</a:t>
            </a:r>
            <a:r>
              <a:rPr lang="en-US" altLang="zh-TW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elit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.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04304"/>
              </p:ext>
            </p:extLst>
          </p:nvPr>
        </p:nvGraphicFramePr>
        <p:xfrm>
          <a:off x="431801" y="1614845"/>
          <a:ext cx="11339510" cy="425250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993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61993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7885">
                <a:tc>
                  <a:txBody>
                    <a:bodyPr/>
                    <a:lstStyle/>
                    <a:p>
                      <a:pPr algn="ctr" rtl="0"/>
                      <a:endParaRPr lang="zh-TW" altLang="en-US" noProof="0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sz="1600" b="1" noProof="0" dirty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廠商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sz="1600" b="1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使用者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sz="1600" b="1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顧問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sz="1600" b="1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廣告購買者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sz="1600" b="1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總收入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sz="1600" b="1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公司收入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6924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sz="16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20YY</a:t>
                      </a:r>
                      <a:endParaRPr lang="zh-TW" altLang="en-US" sz="16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2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NT$0</a:t>
                      </a:r>
                      <a:endParaRPr lang="zh-TW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NT$0</a:t>
                      </a:r>
                      <a:endParaRPr lang="zh-TW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6924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sz="16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20YY</a:t>
                      </a:r>
                      <a:endParaRPr lang="zh-TW" altLang="en-US" sz="16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10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100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50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10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NT$6,750</a:t>
                      </a:r>
                      <a:endParaRPr lang="zh-TW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NT$1,013</a:t>
                      </a:r>
                      <a:endParaRPr lang="zh-TW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6924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sz="16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20YY</a:t>
                      </a:r>
                      <a:endParaRPr lang="zh-TW" altLang="en-US" sz="16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50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500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60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500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NT$33,750</a:t>
                      </a:r>
                      <a:endParaRPr lang="zh-TW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NT$5,063</a:t>
                      </a:r>
                      <a:endParaRPr lang="zh-TW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6924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sz="16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20YY</a:t>
                      </a:r>
                      <a:endParaRPr lang="zh-TW" altLang="en-US" sz="16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200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2,000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100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5,000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NT$135,000</a:t>
                      </a:r>
                      <a:endParaRPr lang="zh-TW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NT$20,250</a:t>
                      </a:r>
                      <a:endParaRPr lang="zh-TW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6924"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sz="16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20YY</a:t>
                      </a:r>
                      <a:endParaRPr lang="zh-TW" altLang="en-US" sz="1600" b="1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400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4,000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120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50,000</a:t>
                      </a:r>
                      <a:endParaRPr lang="zh-TW" altLang="en-U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NT$270,000</a:t>
                      </a:r>
                      <a:endParaRPr lang="zh-TW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TW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sym typeface="Microsoft JhengHei UI" panose="020B0604030504040204" pitchFamily="34" charset="-120"/>
                        </a:rPr>
                        <a:t>NT$40,500</a:t>
                      </a:r>
                      <a:endParaRPr lang="zh-TW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sym typeface="Microsoft JhengHei U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31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預留位置 11" descr="會議室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/>
      </p:pic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1104" y="5276088"/>
            <a:ext cx="3688896" cy="649211"/>
          </a:xfrm>
        </p:spPr>
        <p:txBody>
          <a:bodyPr rtlCol="0"/>
          <a:lstStyle/>
          <a:p>
            <a:pPr rtl="0">
              <a:lnSpc>
                <a:spcPct val="110000"/>
              </a:lnSpc>
            </a:pP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具有標題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lorem ipsum dolor sit amet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的全螢幕影像 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32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Large image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mtClean="0"/>
              <a:t>2021 - AMI - COMPANY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 descr="如何使用此範本&#10;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298484" y="589495"/>
            <a:ext cx="3002130" cy="3083313"/>
            <a:chOff x="1341135" y="527364"/>
            <a:chExt cx="3002130" cy="3083313"/>
          </a:xfrm>
        </p:grpSpPr>
        <p:sp>
          <p:nvSpPr>
            <p:cNvPr id="37" name="橢圓​​ 36" title="圓形背景圖形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r>
                <a:rPr lang="zh-TW" altLang="en-US" sz="2400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如何</a:t>
              </a:r>
              <a:r>
                <a:rPr lang="zh-TW" altLang="en-US" sz="2400" i="1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自訂</a:t>
              </a:r>
              <a:r>
                <a:rPr lang="en-US" altLang="zh-TW" sz="2400" i="1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/>
              </a:r>
              <a:br>
                <a:rPr lang="en-US" altLang="zh-TW" sz="2400" i="1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</a:br>
              <a:r>
                <a:rPr lang="zh-TW" altLang="en-US" sz="2400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此範本。</a:t>
              </a:r>
            </a:p>
          </p:txBody>
        </p:sp>
        <p:sp>
          <p:nvSpPr>
            <p:cNvPr id="40" name="橢圓​​ 39" title="圓形背景圖形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1" name="橢圓​​ 40" title="圓形背景圖形">
              <a:extLst>
                <a:ext uri="{FF2B5EF4-FFF2-40B4-BE49-F238E27FC236}">
                  <a16:creationId xmlns:a16="http://schemas.microsoft.com/office/drawing/2014/main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38" name="標題 2">
              <a:extLst>
                <a:ext uri="{FF2B5EF4-FFF2-40B4-BE49-F238E27FC236}">
                  <a16:creationId xmlns:a16="http://schemas.microsoft.com/office/drawing/2014/main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en-US" altLang="zh-TW" sz="7200" b="1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Times New Roman" panose="02020603050405020304" pitchFamily="18" charset="0"/>
                  <a:sym typeface="Microsoft JhengHei UI" panose="020B0604030504040204" pitchFamily="34" charset="-120"/>
                </a:rPr>
                <a:t>?</a:t>
              </a:r>
              <a:endParaRPr lang="en-US" altLang="zh-TW" sz="72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6" name="矩形 5" descr="指示背景方塊">
            <a:extLst>
              <a:ext uri="{FF2B5EF4-FFF2-40B4-BE49-F238E27FC236}">
                <a16:creationId xmlns:a16="http://schemas.microsoft.com/office/drawing/2014/main" id="{20779E53-6FBF-49D4-B71F-9C4591CB06D5}"/>
              </a:ext>
            </a:extLst>
          </p:cNvPr>
          <p:cNvSpPr/>
          <p:nvPr/>
        </p:nvSpPr>
        <p:spPr>
          <a:xfrm>
            <a:off x="3489598" y="70559"/>
            <a:ext cx="4708996" cy="4177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3" name="橢圓​​ 42" title="圓形背景圖形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3630478" y="200418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  <a:sym typeface="Microsoft JhengHei UI" panose="020B0604030504040204" pitchFamily="34" charset="-120"/>
              </a:rPr>
              <a:t>1</a:t>
            </a:r>
            <a:endParaRPr lang="en-US" altLang="zh-TW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  <a:sym typeface="Microsoft JhengHei UI" panose="020B0604030504040204" pitchFamily="34" charset="-120"/>
            </a:endParaRPr>
          </a:p>
        </p:txBody>
      </p:sp>
      <p:grpSp>
        <p:nvGrpSpPr>
          <p:cNvPr id="46" name="群組 45" title="新增您的影像">
            <a:extLst>
              <a:ext uri="{FF2B5EF4-FFF2-40B4-BE49-F238E27FC236}">
                <a16:creationId xmlns:a16="http://schemas.microsoft.com/office/drawing/2014/main" id="{D61E15D2-0BAF-4A2C-9698-DD4F6BAB920D}"/>
              </a:ext>
            </a:extLst>
          </p:cNvPr>
          <p:cNvGrpSpPr/>
          <p:nvPr/>
        </p:nvGrpSpPr>
        <p:grpSpPr>
          <a:xfrm>
            <a:off x="3628308" y="530352"/>
            <a:ext cx="4341658" cy="3339422"/>
            <a:chOff x="424893" y="379770"/>
            <a:chExt cx="4341658" cy="3339422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AA52088-CC08-4B31-88C3-7589922DEBB6}"/>
                </a:ext>
              </a:extLst>
            </p:cNvPr>
            <p:cNvSpPr txBox="1"/>
            <p:nvPr/>
          </p:nvSpPr>
          <p:spPr>
            <a:xfrm>
              <a:off x="424893" y="3134417"/>
              <a:ext cx="2138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TW" altLang="en-US" sz="1600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刪除</a:t>
              </a:r>
              <a:r>
                <a:rPr lang="zh-TW" altLang="en-US" sz="1600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預留位置影像</a:t>
              </a:r>
              <a:br>
                <a:rPr lang="zh-TW" altLang="en-US" sz="1600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</a:br>
              <a:r>
                <a:rPr lang="zh-TW" altLang="en-US" sz="1600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或圖示 </a:t>
              </a:r>
              <a:r>
                <a:rPr lang="en-US" altLang="zh-TW" sz="1600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-</a:t>
              </a:r>
              <a:endPara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pic>
          <p:nvPicPr>
            <p:cNvPr id="12" name="圖片 11" title="範本指示圖形">
              <a:extLst>
                <a:ext uri="{FF2B5EF4-FFF2-40B4-BE49-F238E27FC236}">
                  <a16:creationId xmlns:a16="http://schemas.microsoft.com/office/drawing/2014/main" id="{B945A26A-43DB-4AED-BA9E-E81359BA2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686" y="910689"/>
              <a:ext cx="1985426" cy="2008300"/>
            </a:xfrm>
            <a:prstGeom prst="rect">
              <a:avLst/>
            </a:prstGeom>
          </p:spPr>
        </p:pic>
        <p:pic>
          <p:nvPicPr>
            <p:cNvPr id="13" name="圖片 12" title="範本指示圖形">
              <a:extLst>
                <a:ext uri="{FF2B5EF4-FFF2-40B4-BE49-F238E27FC236}">
                  <a16:creationId xmlns:a16="http://schemas.microsoft.com/office/drawing/2014/main" id="{56A7864C-1101-45CF-B3E0-1BB84A195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30660" y="963842"/>
              <a:ext cx="1905000" cy="192312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083EB4B-86A0-45E7-8493-F0169A4CCC87}"/>
                </a:ext>
              </a:extLst>
            </p:cNvPr>
            <p:cNvSpPr txBox="1"/>
            <p:nvPr/>
          </p:nvSpPr>
          <p:spPr>
            <a:xfrm>
              <a:off x="499040" y="379770"/>
              <a:ext cx="4136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TW" altLang="en-US" sz="2000" b="1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新增您的影像</a:t>
              </a:r>
              <a:endParaRPr lang="zh-TW" altLang="en-US" sz="20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F108E97-1B0C-4A75-91C1-1B9A03212BD0}"/>
                </a:ext>
              </a:extLst>
            </p:cNvPr>
            <p:cNvSpPr txBox="1"/>
            <p:nvPr/>
          </p:nvSpPr>
          <p:spPr>
            <a:xfrm>
              <a:off x="2628134" y="3134416"/>
              <a:ext cx="2138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TW" altLang="en-US" sz="1600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然後選取</a:t>
              </a:r>
              <a:r>
                <a:rPr lang="zh-TW" altLang="en-US" sz="1600" b="1" i="1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或</a:t>
              </a:r>
              <a:r>
                <a:rPr lang="en-US" altLang="zh-TW" sz="1600" b="1" i="1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/>
              </a:r>
              <a:br>
                <a:rPr lang="en-US" altLang="zh-TW" sz="1600" b="1" i="1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</a:br>
              <a:r>
                <a:rPr lang="zh-TW" altLang="en-US" sz="1600" dirty="0"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拖放您的相片。</a:t>
              </a:r>
            </a:p>
          </p:txBody>
        </p:sp>
        <p:sp>
          <p:nvSpPr>
            <p:cNvPr id="20" name="圖形 18" title="範本指示箭號">
              <a:extLst>
                <a:ext uri="{FF2B5EF4-FFF2-40B4-BE49-F238E27FC236}">
                  <a16:creationId xmlns:a16="http://schemas.microsoft.com/office/drawing/2014/main" id="{3CDE6CC0-E86B-4B0C-B994-AD3ECE46636B}"/>
                </a:ext>
              </a:extLst>
            </p:cNvPr>
            <p:cNvSpPr/>
            <p:nvPr/>
          </p:nvSpPr>
          <p:spPr>
            <a:xfrm rot="4500000" flipH="1">
              <a:off x="1365275" y="2606461"/>
              <a:ext cx="367586" cy="457870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1" name="圖形 18" title="範本指示箭號">
              <a:extLst>
                <a:ext uri="{FF2B5EF4-FFF2-40B4-BE49-F238E27FC236}">
                  <a16:creationId xmlns:a16="http://schemas.microsoft.com/office/drawing/2014/main" id="{051A3989-527C-4619-9BF7-E99892F1986E}"/>
                </a:ext>
              </a:extLst>
            </p:cNvPr>
            <p:cNvSpPr/>
            <p:nvPr/>
          </p:nvSpPr>
          <p:spPr>
            <a:xfrm rot="17820117">
              <a:off x="3452257" y="2502894"/>
              <a:ext cx="421360" cy="524851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42" name="矩形 41" descr="指示背景方塊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>
            <a:off x="8282947" y="2609040"/>
            <a:ext cx="3803798" cy="3286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5" name="橢圓​​ 44" title="圓形背景圖形">
            <a:extLst>
              <a:ext uri="{FF2B5EF4-FFF2-40B4-BE49-F238E27FC236}">
                <a16:creationId xmlns:a16="http://schemas.microsoft.com/office/drawing/2014/main" id="{840F97B3-0E1D-40DC-BF8C-2D40E7DDC61C}"/>
              </a:ext>
            </a:extLst>
          </p:cNvPr>
          <p:cNvSpPr/>
          <p:nvPr/>
        </p:nvSpPr>
        <p:spPr>
          <a:xfrm>
            <a:off x="8426865" y="2749194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  <a:sym typeface="Microsoft JhengHei UI" panose="020B0604030504040204" pitchFamily="34" charset="-120"/>
              </a:rPr>
              <a:t>2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AFFD73-4869-4CC3-8C60-E7C58E91DDE1}"/>
              </a:ext>
            </a:extLst>
          </p:cNvPr>
          <p:cNvSpPr txBox="1"/>
          <p:nvPr/>
        </p:nvSpPr>
        <p:spPr>
          <a:xfrm>
            <a:off x="8672699" y="3149095"/>
            <a:ext cx="300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zh-TW" altLang="en-US" sz="2000"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公司標誌</a:t>
            </a:r>
            <a:endParaRPr lang="zh-TW" altLang="en-US" sz="20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BE590BD-3E87-43CE-BDCC-A6A81A224642}"/>
              </a:ext>
            </a:extLst>
          </p:cNvPr>
          <p:cNvSpPr txBox="1"/>
          <p:nvPr/>
        </p:nvSpPr>
        <p:spPr>
          <a:xfrm>
            <a:off x="8565436" y="3752635"/>
            <a:ext cx="3219758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lnSpc>
                <a:spcPct val="120000"/>
              </a:lnSpc>
            </a:pPr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插入您的公司標誌到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投影片母片</a:t>
            </a:r>
          </a:p>
          <a:p>
            <a:pPr algn="ctr">
              <a:lnSpc>
                <a:spcPct val="120000"/>
              </a:lnSpc>
            </a:pP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/>
            </a:r>
            <a:b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   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檢視 </a:t>
            </a:r>
            <a:r>
              <a:rPr lang="zh-TW" altLang="en-US" sz="1200" dirty="0">
                <a:sym typeface="Wingdings" panose="05000000000000000000" pitchFamily="2" charset="2"/>
              </a:rPr>
              <a:t>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投影片母片</a:t>
            </a:r>
          </a:p>
          <a:p>
            <a:pPr algn="ctr" rtl="0">
              <a:lnSpc>
                <a:spcPct val="120000"/>
              </a:lnSpc>
            </a:pP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/>
            </a:r>
            <a:b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</a:b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確定您位於</a:t>
            </a:r>
            <a:r>
              <a:rPr lang="zh-TW" altLang="en-US" sz="12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第一張投影片 </a:t>
            </a: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(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母片</a:t>
            </a: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)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，</a:t>
            </a: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/>
            </a:r>
            <a:b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</a:b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然後移除預留位置標誌，</a:t>
            </a: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/>
            </a:r>
            <a:b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</a:b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並放置您的標示或編輯文字。 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34" name="圖形 33" title="按一下圖示">
            <a:extLst>
              <a:ext uri="{FF2B5EF4-FFF2-40B4-BE49-F238E27FC236}">
                <a16:creationId xmlns:a16="http://schemas.microsoft.com/office/drawing/2014/main" id="{CD918641-0E9F-47D8-845F-9A6E26FAFE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02092" y="4386902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圖形 6" title="範本指示箭號">
            <a:extLst>
              <a:ext uri="{FF2B5EF4-FFF2-40B4-BE49-F238E27FC236}">
                <a16:creationId xmlns:a16="http://schemas.microsoft.com/office/drawing/2014/main" id="{B380D939-B966-40C5-8110-A8705AE6EE34}"/>
              </a:ext>
            </a:extLst>
          </p:cNvPr>
          <p:cNvSpPr/>
          <p:nvPr/>
        </p:nvSpPr>
        <p:spPr>
          <a:xfrm rot="14861138" flipH="1">
            <a:off x="9909280" y="5343808"/>
            <a:ext cx="907492" cy="984181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6" name="矩形 35" descr="指示背景方塊">
            <a:extLst>
              <a:ext uri="{FF2B5EF4-FFF2-40B4-BE49-F238E27FC236}">
                <a16:creationId xmlns:a16="http://schemas.microsoft.com/office/drawing/2014/main" id="{076CBD10-D15D-4FC1-8D9B-B4BEB3C1E3E5}"/>
              </a:ext>
            </a:extLst>
          </p:cNvPr>
          <p:cNvSpPr/>
          <p:nvPr/>
        </p:nvSpPr>
        <p:spPr>
          <a:xfrm>
            <a:off x="78734" y="4335681"/>
            <a:ext cx="8126850" cy="1932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4" name="橢圓​​ 43" title="圓形背景圖形">
            <a:extLst>
              <a:ext uri="{FF2B5EF4-FFF2-40B4-BE49-F238E27FC236}">
                <a16:creationId xmlns:a16="http://schemas.microsoft.com/office/drawing/2014/main" id="{AD5E115B-A01C-4789-8FA0-CA1A95794CDC}"/>
              </a:ext>
            </a:extLst>
          </p:cNvPr>
          <p:cNvSpPr/>
          <p:nvPr/>
        </p:nvSpPr>
        <p:spPr>
          <a:xfrm>
            <a:off x="7640194" y="4463794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TW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  <a:sym typeface="Microsoft JhengHei UI" panose="020B0604030504040204" pitchFamily="34" charset="-120"/>
              </a:rPr>
              <a:t>3</a:t>
            </a:r>
            <a:endParaRPr lang="en-US" altLang="zh-TW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  <a:sym typeface="Microsoft JhengHei U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2C20CDD-0E88-460E-B553-CC0BFE2D7E81}"/>
              </a:ext>
            </a:extLst>
          </p:cNvPr>
          <p:cNvSpPr txBox="1"/>
          <p:nvPr/>
        </p:nvSpPr>
        <p:spPr>
          <a:xfrm>
            <a:off x="4026334" y="4470565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zh-TW" altLang="en-US" sz="2000"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挑選您的色彩</a:t>
            </a:r>
            <a:endParaRPr lang="zh-TW" altLang="en-US" sz="20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EDD0AB6-01C4-4545-BA3F-9047F2A0799E}"/>
              </a:ext>
            </a:extLst>
          </p:cNvPr>
          <p:cNvSpPr txBox="1"/>
          <p:nvPr/>
        </p:nvSpPr>
        <p:spPr>
          <a:xfrm>
            <a:off x="4026335" y="4919304"/>
            <a:ext cx="33697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在</a:t>
            </a:r>
            <a:r>
              <a:rPr lang="zh-TW" altLang="en-US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投影片母片</a:t>
            </a:r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檢視中變更您的佈景主題色彩</a:t>
            </a:r>
            <a:b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/>
            </a:r>
            <a:b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  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檢視 </a:t>
            </a:r>
            <a:r>
              <a:rPr lang="zh-TW" altLang="en-US" sz="1200" dirty="0">
                <a:sym typeface="Wingdings" panose="05000000000000000000" pitchFamily="2" charset="2"/>
              </a:rPr>
              <a:t> 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投影片母片 </a:t>
            </a:r>
            <a:r>
              <a:rPr lang="zh-TW" altLang="en-US" sz="1200" dirty="0">
                <a:sym typeface="Wingdings" panose="05000000000000000000" pitchFamily="2" charset="2"/>
              </a:rPr>
              <a:t>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 色彩 </a:t>
            </a: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(</a:t>
            </a:r>
            <a:r>
              <a:rPr lang="zh-TW" alt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下拉式清單箭</a:t>
            </a:r>
            <a:r>
              <a:rPr lang="zh-TW" altLang="en-US" sz="1200" i="1" spc="3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頭</a:t>
            </a: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)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35" name="圖形 34" title="按一下圖示">
            <a:extLst>
              <a:ext uri="{FF2B5EF4-FFF2-40B4-BE49-F238E27FC236}">
                <a16:creationId xmlns:a16="http://schemas.microsoft.com/office/drawing/2014/main" id="{FE77A636-0A2F-43A6-A666-027B31BBE4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41105" y="5766297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圖片 23" title="範本指示圖形">
            <a:extLst>
              <a:ext uri="{FF2B5EF4-FFF2-40B4-BE49-F238E27FC236}">
                <a16:creationId xmlns:a16="http://schemas.microsoft.com/office/drawing/2014/main" id="{15E4CC77-F166-480D-B4C3-5D8B486794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070" y="4703191"/>
            <a:ext cx="2738884" cy="11868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EE816D14-AD3C-4935-8CBF-20A2233CD8EE}"/>
              </a:ext>
            </a:extLst>
          </p:cNvPr>
          <p:cNvSpPr txBox="1"/>
          <p:nvPr/>
        </p:nvSpPr>
        <p:spPr>
          <a:xfrm>
            <a:off x="8853677" y="1020115"/>
            <a:ext cx="2127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當您熟悉如何使用母片範本之後，請刪除此投影片</a:t>
            </a:r>
          </a:p>
        </p:txBody>
      </p:sp>
      <p:grpSp>
        <p:nvGrpSpPr>
          <p:cNvPr id="54" name="群組 53" title="垃圾圖形">
            <a:extLst>
              <a:ext uri="{FF2B5EF4-FFF2-40B4-BE49-F238E27FC236}">
                <a16:creationId xmlns:a16="http://schemas.microsoft.com/office/drawing/2014/main" id="{EDB4B58C-F60B-48DA-BCAD-2112E9BE7B4D}"/>
              </a:ext>
            </a:extLst>
          </p:cNvPr>
          <p:cNvGrpSpPr/>
          <p:nvPr/>
        </p:nvGrpSpPr>
        <p:grpSpPr>
          <a:xfrm>
            <a:off x="10990548" y="876479"/>
            <a:ext cx="687382" cy="687382"/>
            <a:chOff x="11174860" y="467747"/>
            <a:chExt cx="687382" cy="687382"/>
          </a:xfrm>
        </p:grpSpPr>
        <p:sp>
          <p:nvSpPr>
            <p:cNvPr id="53" name="橢圓​​ 52" title="圓形背景圖形">
              <a:extLst>
                <a:ext uri="{FF2B5EF4-FFF2-40B4-BE49-F238E27FC236}">
                  <a16:creationId xmlns:a16="http://schemas.microsoft.com/office/drawing/2014/main" id="{FAD8A723-1B46-4241-82C6-307FB9AFAA72}"/>
                </a:ext>
              </a:extLst>
            </p:cNvPr>
            <p:cNvSpPr/>
            <p:nvPr/>
          </p:nvSpPr>
          <p:spPr>
            <a:xfrm>
              <a:off x="11174860" y="467747"/>
              <a:ext cx="687382" cy="6873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49" name="圖形 47" title="垃圾圖示">
              <a:extLst>
                <a:ext uri="{FF2B5EF4-FFF2-40B4-BE49-F238E27FC236}">
                  <a16:creationId xmlns:a16="http://schemas.microsoft.com/office/drawing/2014/main" id="{8DA3E33B-4A06-4660-8AE8-549D26985401}"/>
                </a:ext>
              </a:extLst>
            </p:cNvPr>
            <p:cNvSpPr/>
            <p:nvPr/>
          </p:nvSpPr>
          <p:spPr>
            <a:xfrm>
              <a:off x="11388555" y="650855"/>
              <a:ext cx="259992" cy="321166"/>
            </a:xfrm>
            <a:custGeom>
              <a:avLst/>
              <a:gdLst>
                <a:gd name="connsiteX0" fmla="*/ 407881 w 418718"/>
                <a:gd name="connsiteY0" fmla="*/ 116995 h 517240"/>
                <a:gd name="connsiteX1" fmla="*/ 406403 w 418718"/>
                <a:gd name="connsiteY1" fmla="*/ 129803 h 517240"/>
                <a:gd name="connsiteX2" fmla="*/ 19951 w 418718"/>
                <a:gd name="connsiteY2" fmla="*/ 129803 h 517240"/>
                <a:gd name="connsiteX3" fmla="*/ 18473 w 418718"/>
                <a:gd name="connsiteY3" fmla="*/ 116995 h 517240"/>
                <a:gd name="connsiteX4" fmla="*/ 78818 w 418718"/>
                <a:gd name="connsiteY4" fmla="*/ 57635 h 517240"/>
                <a:gd name="connsiteX5" fmla="*/ 136453 w 418718"/>
                <a:gd name="connsiteY5" fmla="*/ 57635 h 517240"/>
                <a:gd name="connsiteX6" fmla="*/ 175122 w 418718"/>
                <a:gd name="connsiteY6" fmla="*/ 18474 h 517240"/>
                <a:gd name="connsiteX7" fmla="*/ 175369 w 418718"/>
                <a:gd name="connsiteY7" fmla="*/ 18473 h 517240"/>
                <a:gd name="connsiteX8" fmla="*/ 251231 w 418718"/>
                <a:gd name="connsiteY8" fmla="*/ 18473 h 517240"/>
                <a:gd name="connsiteX9" fmla="*/ 289408 w 418718"/>
                <a:gd name="connsiteY9" fmla="*/ 57389 h 517240"/>
                <a:gd name="connsiteX10" fmla="*/ 289408 w 418718"/>
                <a:gd name="connsiteY10" fmla="*/ 57389 h 517240"/>
                <a:gd name="connsiteX11" fmla="*/ 347044 w 418718"/>
                <a:gd name="connsiteY11" fmla="*/ 57389 h 517240"/>
                <a:gd name="connsiteX12" fmla="*/ 407881 w 418718"/>
                <a:gd name="connsiteY12" fmla="*/ 116995 h 517240"/>
                <a:gd name="connsiteX13" fmla="*/ 36453 w 418718"/>
                <a:gd name="connsiteY13" fmla="*/ 157389 h 517240"/>
                <a:gd name="connsiteX14" fmla="*/ 389901 w 418718"/>
                <a:gd name="connsiteY14" fmla="*/ 157389 h 517240"/>
                <a:gd name="connsiteX15" fmla="*/ 389901 w 418718"/>
                <a:gd name="connsiteY15" fmla="*/ 456896 h 517240"/>
                <a:gd name="connsiteX16" fmla="*/ 349507 w 418718"/>
                <a:gd name="connsiteY16" fmla="*/ 509359 h 517240"/>
                <a:gd name="connsiteX17" fmla="*/ 336453 w 418718"/>
                <a:gd name="connsiteY17" fmla="*/ 511083 h 517240"/>
                <a:gd name="connsiteX18" fmla="*/ 87931 w 418718"/>
                <a:gd name="connsiteY18" fmla="*/ 511083 h 517240"/>
                <a:gd name="connsiteX19" fmla="*/ 36452 w 418718"/>
                <a:gd name="connsiteY19" fmla="*/ 457172 h 517240"/>
                <a:gd name="connsiteX20" fmla="*/ 36453 w 418718"/>
                <a:gd name="connsiteY20" fmla="*/ 457142 h 517240"/>
                <a:gd name="connsiteX21" fmla="*/ 36453 w 418718"/>
                <a:gd name="connsiteY21" fmla="*/ 157635 h 517240"/>
                <a:gd name="connsiteX22" fmla="*/ 282758 w 418718"/>
                <a:gd name="connsiteY22" fmla="*/ 440640 h 517240"/>
                <a:gd name="connsiteX23" fmla="*/ 300492 w 418718"/>
                <a:gd name="connsiteY23" fmla="*/ 458374 h 517240"/>
                <a:gd name="connsiteX24" fmla="*/ 301724 w 418718"/>
                <a:gd name="connsiteY24" fmla="*/ 458374 h 517240"/>
                <a:gd name="connsiteX25" fmla="*/ 318719 w 418718"/>
                <a:gd name="connsiteY25" fmla="*/ 439654 h 517240"/>
                <a:gd name="connsiteX26" fmla="*/ 318719 w 418718"/>
                <a:gd name="connsiteY26" fmla="*/ 229556 h 517240"/>
                <a:gd name="connsiteX27" fmla="*/ 318719 w 418718"/>
                <a:gd name="connsiteY27" fmla="*/ 222906 h 517240"/>
                <a:gd name="connsiteX28" fmla="*/ 296379 w 418718"/>
                <a:gd name="connsiteY28" fmla="*/ 210762 h 517240"/>
                <a:gd name="connsiteX29" fmla="*/ 283497 w 418718"/>
                <a:gd name="connsiteY29" fmla="*/ 227832 h 517240"/>
                <a:gd name="connsiteX30" fmla="*/ 283497 w 418718"/>
                <a:gd name="connsiteY30" fmla="*/ 440640 h 517240"/>
                <a:gd name="connsiteX31" fmla="*/ 194088 w 418718"/>
                <a:gd name="connsiteY31" fmla="*/ 440640 h 517240"/>
                <a:gd name="connsiteX32" fmla="*/ 211822 w 418718"/>
                <a:gd name="connsiteY32" fmla="*/ 458374 h 517240"/>
                <a:gd name="connsiteX33" fmla="*/ 215517 w 418718"/>
                <a:gd name="connsiteY33" fmla="*/ 458374 h 517240"/>
                <a:gd name="connsiteX34" fmla="*/ 232019 w 418718"/>
                <a:gd name="connsiteY34" fmla="*/ 439654 h 517240"/>
                <a:gd name="connsiteX35" fmla="*/ 232019 w 418718"/>
                <a:gd name="connsiteY35" fmla="*/ 229310 h 517240"/>
                <a:gd name="connsiteX36" fmla="*/ 232019 w 418718"/>
                <a:gd name="connsiteY36" fmla="*/ 222906 h 517240"/>
                <a:gd name="connsiteX37" fmla="*/ 214532 w 418718"/>
                <a:gd name="connsiteY37" fmla="*/ 209852 h 517240"/>
                <a:gd name="connsiteX38" fmla="*/ 197044 w 418718"/>
                <a:gd name="connsiteY38" fmla="*/ 228078 h 517240"/>
                <a:gd name="connsiteX39" fmla="*/ 197044 w 418718"/>
                <a:gd name="connsiteY39" fmla="*/ 440640 h 517240"/>
                <a:gd name="connsiteX40" fmla="*/ 105419 w 418718"/>
                <a:gd name="connsiteY40" fmla="*/ 440640 h 517240"/>
                <a:gd name="connsiteX41" fmla="*/ 123153 w 418718"/>
                <a:gd name="connsiteY41" fmla="*/ 458374 h 517240"/>
                <a:gd name="connsiteX42" fmla="*/ 123153 w 418718"/>
                <a:gd name="connsiteY42" fmla="*/ 458374 h 517240"/>
                <a:gd name="connsiteX43" fmla="*/ 141641 w 418718"/>
                <a:gd name="connsiteY43" fmla="*/ 441948 h 517240"/>
                <a:gd name="connsiteX44" fmla="*/ 141625 w 418718"/>
                <a:gd name="connsiteY44" fmla="*/ 439654 h 517240"/>
                <a:gd name="connsiteX45" fmla="*/ 141625 w 418718"/>
                <a:gd name="connsiteY45" fmla="*/ 229310 h 517240"/>
                <a:gd name="connsiteX46" fmla="*/ 141625 w 418718"/>
                <a:gd name="connsiteY46" fmla="*/ 222906 h 517240"/>
                <a:gd name="connsiteX47" fmla="*/ 120363 w 418718"/>
                <a:gd name="connsiteY47" fmla="*/ 209605 h 517240"/>
                <a:gd name="connsiteX48" fmla="*/ 106650 w 418718"/>
                <a:gd name="connsiteY48" fmla="*/ 228078 h 517240"/>
                <a:gd name="connsiteX49" fmla="*/ 106650 w 418718"/>
                <a:gd name="connsiteY49" fmla="*/ 440640 h 5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18718" h="517240">
                  <a:moveTo>
                    <a:pt x="407881" y="116995"/>
                  </a:moveTo>
                  <a:cubicBezTo>
                    <a:pt x="407876" y="121306"/>
                    <a:pt x="407379" y="125603"/>
                    <a:pt x="406403" y="129803"/>
                  </a:cubicBezTo>
                  <a:lnTo>
                    <a:pt x="19951" y="129803"/>
                  </a:lnTo>
                  <a:cubicBezTo>
                    <a:pt x="18974" y="125603"/>
                    <a:pt x="18479" y="121306"/>
                    <a:pt x="18473" y="116995"/>
                  </a:cubicBezTo>
                  <a:cubicBezTo>
                    <a:pt x="19011" y="84053"/>
                    <a:pt x="45871" y="57631"/>
                    <a:pt x="78818" y="57635"/>
                  </a:cubicBezTo>
                  <a:lnTo>
                    <a:pt x="136453" y="57635"/>
                  </a:lnTo>
                  <a:cubicBezTo>
                    <a:pt x="136317" y="36143"/>
                    <a:pt x="153630" y="18610"/>
                    <a:pt x="175122" y="18474"/>
                  </a:cubicBezTo>
                  <a:cubicBezTo>
                    <a:pt x="175204" y="18473"/>
                    <a:pt x="175287" y="18473"/>
                    <a:pt x="175369" y="18473"/>
                  </a:cubicBezTo>
                  <a:lnTo>
                    <a:pt x="251231" y="18473"/>
                  </a:lnTo>
                  <a:cubicBezTo>
                    <a:pt x="272492" y="18743"/>
                    <a:pt x="289546" y="36127"/>
                    <a:pt x="289408" y="57389"/>
                  </a:cubicBezTo>
                  <a:lnTo>
                    <a:pt x="289408" y="57389"/>
                  </a:lnTo>
                  <a:lnTo>
                    <a:pt x="347044" y="57389"/>
                  </a:lnTo>
                  <a:cubicBezTo>
                    <a:pt x="380278" y="57115"/>
                    <a:pt x="407475" y="83763"/>
                    <a:pt x="407881" y="116995"/>
                  </a:cubicBezTo>
                  <a:close/>
                  <a:moveTo>
                    <a:pt x="36453" y="157389"/>
                  </a:moveTo>
                  <a:lnTo>
                    <a:pt x="389901" y="157389"/>
                  </a:lnTo>
                  <a:lnTo>
                    <a:pt x="389901" y="456896"/>
                  </a:lnTo>
                  <a:cubicBezTo>
                    <a:pt x="390566" y="481746"/>
                    <a:pt x="373699" y="503649"/>
                    <a:pt x="349507" y="509359"/>
                  </a:cubicBezTo>
                  <a:cubicBezTo>
                    <a:pt x="345261" y="510553"/>
                    <a:pt x="340864" y="511132"/>
                    <a:pt x="336453" y="511083"/>
                  </a:cubicBezTo>
                  <a:lnTo>
                    <a:pt x="87931" y="511083"/>
                  </a:lnTo>
                  <a:cubicBezTo>
                    <a:pt x="58828" y="510410"/>
                    <a:pt x="35780" y="486273"/>
                    <a:pt x="36452" y="457172"/>
                  </a:cubicBezTo>
                  <a:cubicBezTo>
                    <a:pt x="36453" y="457162"/>
                    <a:pt x="36453" y="457152"/>
                    <a:pt x="36453" y="457142"/>
                  </a:cubicBezTo>
                  <a:lnTo>
                    <a:pt x="36453" y="157635"/>
                  </a:lnTo>
                  <a:close/>
                  <a:moveTo>
                    <a:pt x="282758" y="440640"/>
                  </a:moveTo>
                  <a:cubicBezTo>
                    <a:pt x="282758" y="450433"/>
                    <a:pt x="290699" y="458374"/>
                    <a:pt x="300492" y="458374"/>
                  </a:cubicBezTo>
                  <a:lnTo>
                    <a:pt x="301724" y="458374"/>
                  </a:lnTo>
                  <a:cubicBezTo>
                    <a:pt x="311561" y="457842"/>
                    <a:pt x="319137" y="449497"/>
                    <a:pt x="318719" y="439654"/>
                  </a:cubicBezTo>
                  <a:lnTo>
                    <a:pt x="318719" y="229556"/>
                  </a:lnTo>
                  <a:cubicBezTo>
                    <a:pt x="318960" y="227346"/>
                    <a:pt x="318960" y="225116"/>
                    <a:pt x="318719" y="222906"/>
                  </a:cubicBezTo>
                  <a:cubicBezTo>
                    <a:pt x="315903" y="213383"/>
                    <a:pt x="305901" y="207947"/>
                    <a:pt x="296379" y="210762"/>
                  </a:cubicBezTo>
                  <a:cubicBezTo>
                    <a:pt x="288800" y="213004"/>
                    <a:pt x="283573" y="219930"/>
                    <a:pt x="283497" y="227832"/>
                  </a:cubicBezTo>
                  <a:lnTo>
                    <a:pt x="283497" y="440640"/>
                  </a:lnTo>
                  <a:close/>
                  <a:moveTo>
                    <a:pt x="194088" y="440640"/>
                  </a:moveTo>
                  <a:cubicBezTo>
                    <a:pt x="194088" y="450433"/>
                    <a:pt x="202028" y="458374"/>
                    <a:pt x="211822" y="458374"/>
                  </a:cubicBezTo>
                  <a:lnTo>
                    <a:pt x="215517" y="458374"/>
                  </a:lnTo>
                  <a:cubicBezTo>
                    <a:pt x="225220" y="457714"/>
                    <a:pt x="232582" y="449364"/>
                    <a:pt x="232019" y="439654"/>
                  </a:cubicBezTo>
                  <a:lnTo>
                    <a:pt x="232019" y="229310"/>
                  </a:lnTo>
                  <a:cubicBezTo>
                    <a:pt x="232513" y="227204"/>
                    <a:pt x="232513" y="225012"/>
                    <a:pt x="232019" y="222906"/>
                  </a:cubicBezTo>
                  <a:cubicBezTo>
                    <a:pt x="229874" y="215059"/>
                    <a:pt x="222665" y="209677"/>
                    <a:pt x="214532" y="209852"/>
                  </a:cubicBezTo>
                  <a:cubicBezTo>
                    <a:pt x="204698" y="210120"/>
                    <a:pt x="196906" y="218242"/>
                    <a:pt x="197044" y="228078"/>
                  </a:cubicBezTo>
                  <a:lnTo>
                    <a:pt x="197044" y="440640"/>
                  </a:lnTo>
                  <a:close/>
                  <a:moveTo>
                    <a:pt x="105419" y="440640"/>
                  </a:moveTo>
                  <a:cubicBezTo>
                    <a:pt x="105419" y="450433"/>
                    <a:pt x="113358" y="458374"/>
                    <a:pt x="123153" y="458374"/>
                  </a:cubicBezTo>
                  <a:lnTo>
                    <a:pt x="123153" y="458374"/>
                  </a:lnTo>
                  <a:cubicBezTo>
                    <a:pt x="132794" y="458943"/>
                    <a:pt x="141071" y="451588"/>
                    <a:pt x="141641" y="441948"/>
                  </a:cubicBezTo>
                  <a:cubicBezTo>
                    <a:pt x="141686" y="441184"/>
                    <a:pt x="141681" y="440418"/>
                    <a:pt x="141625" y="439654"/>
                  </a:cubicBezTo>
                  <a:lnTo>
                    <a:pt x="141625" y="229310"/>
                  </a:lnTo>
                  <a:cubicBezTo>
                    <a:pt x="142119" y="227204"/>
                    <a:pt x="142119" y="225012"/>
                    <a:pt x="141625" y="222906"/>
                  </a:cubicBezTo>
                  <a:cubicBezTo>
                    <a:pt x="139427" y="213362"/>
                    <a:pt x="129908" y="207407"/>
                    <a:pt x="120363" y="209605"/>
                  </a:cubicBezTo>
                  <a:cubicBezTo>
                    <a:pt x="111876" y="211560"/>
                    <a:pt x="106065" y="219389"/>
                    <a:pt x="106650" y="228078"/>
                  </a:cubicBezTo>
                  <a:lnTo>
                    <a:pt x="106650" y="4406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2" name="投影片編號預留位置 1">
            <a:extLst>
              <a:ext uri="{FF2B5EF4-FFF2-40B4-BE49-F238E27FC236}">
                <a16:creationId xmlns:a16="http://schemas.microsoft.com/office/drawing/2014/main" id="{88DC1F28-E3FD-416B-8C76-7556A4944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33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1A02E3A-E7B4-45B1-9EBC-3DB4D41F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How to customize this template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2" name="圖形 18" title="範本指示箭號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5780139" flipV="1">
            <a:off x="3298217" y="4435197"/>
            <a:ext cx="559052" cy="90954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altLang="zh-TW" smtClean="0"/>
              <a:t>2021 - AMI - COMPANY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25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預留位置 10" descr="上面有電腦、電話、書本等的桌子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40" r="18840"/>
          <a:stretch>
            <a:fillRect/>
          </a:stretch>
        </p:blipFill>
        <p:spPr/>
      </p:pic>
      <p:sp>
        <p:nvSpPr>
          <p:cNvPr id="20" name="矩形 19" descr="輔色區塊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207824" y="53334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641070"/>
            <a:ext cx="6641900" cy="1124345"/>
          </a:xfrm>
        </p:spPr>
        <p:txBody>
          <a:bodyPr lIns="180000" bIns="72000" rtlCol="0"/>
          <a:lstStyle/>
          <a:p>
            <a:pPr rtl="0"/>
            <a:r>
              <a:rPr lang="zh-TW" altLang="en-US" sz="60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我們</a:t>
            </a:r>
            <a:r>
              <a:rPr lang="zh-TW" altLang="en-US" sz="6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的職責</a:t>
            </a:r>
            <a:endParaRPr lang="zh-TW" altLang="en-US" sz="6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334" y="1765416"/>
            <a:ext cx="6641626" cy="590155"/>
          </a:xfrm>
        </p:spPr>
        <p:txBody>
          <a:bodyPr rtlCol="0" anchor="ctr"/>
          <a:lstStyle/>
          <a:p>
            <a:pPr rtl="0"/>
            <a:r>
              <a:rPr lang="en-US" altLang="zh-TW" sz="24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WHAT WE DO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07529" y="2375273"/>
            <a:ext cx="54477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購買和保持上游夥伴的庫存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整合</a:t>
            </a:r>
            <a:r>
              <a:rPr lang="zh-TW" altLang="en-US" sz="1600" b="1" dirty="0"/>
              <a:t>上游夥伴</a:t>
            </a:r>
            <a:r>
              <a:rPr lang="zh-TW" altLang="en-US" sz="1600" b="1" dirty="0" smtClean="0"/>
              <a:t>的產出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分擔</a:t>
            </a:r>
            <a:r>
              <a:rPr lang="zh-TW" altLang="en-US" sz="1600" b="1" dirty="0"/>
              <a:t>信用</a:t>
            </a:r>
            <a:r>
              <a:rPr lang="zh-TW" altLang="en-US" sz="1600" b="1" dirty="0" smtClean="0"/>
              <a:t>風險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分擔</a:t>
            </a:r>
            <a:r>
              <a:rPr lang="zh-TW" altLang="en-US" sz="1600" b="1" dirty="0"/>
              <a:t>銷售風險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最</a:t>
            </a:r>
            <a:r>
              <a:rPr lang="zh-TW" altLang="en-US" sz="1600" b="1" dirty="0"/>
              <a:t>重要的功能之一</a:t>
            </a:r>
            <a:r>
              <a:rPr lang="zh-TW" altLang="en-US" sz="1600" b="1" dirty="0" smtClean="0"/>
              <a:t>是預測</a:t>
            </a:r>
            <a:r>
              <a:rPr lang="zh-TW" altLang="en-US" sz="1600" b="1" dirty="0"/>
              <a:t>市場需求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提供</a:t>
            </a:r>
            <a:r>
              <a:rPr lang="zh-TW" altLang="en-US" sz="1600" b="1" dirty="0"/>
              <a:t>市場</a:t>
            </a:r>
            <a:r>
              <a:rPr lang="zh-TW" altLang="en-US" sz="1600" b="1" dirty="0" smtClean="0"/>
              <a:t>信息</a:t>
            </a:r>
            <a:endParaRPr lang="en-US" altLang="zh-TW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Buy &amp; Hold </a:t>
            </a:r>
            <a:r>
              <a:rPr lang="en-US" altLang="zh-TW" sz="1600" b="1" dirty="0" smtClean="0"/>
              <a:t>stocks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Combine partners’ </a:t>
            </a:r>
            <a:r>
              <a:rPr lang="en-US" altLang="zh-TW" sz="1600" b="1" dirty="0" smtClean="0"/>
              <a:t>outputs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Share credit </a:t>
            </a:r>
            <a:r>
              <a:rPr lang="en-US" altLang="zh-TW" sz="1600" b="1" dirty="0" smtClean="0"/>
              <a:t>risk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Share selling </a:t>
            </a:r>
            <a:r>
              <a:rPr lang="en-US" altLang="zh-TW" sz="1600" b="1" dirty="0" smtClean="0"/>
              <a:t>risk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Forecast market </a:t>
            </a:r>
            <a:r>
              <a:rPr lang="en-US" altLang="zh-TW" sz="1600" b="1" dirty="0" smtClean="0"/>
              <a:t>needs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/>
              <a:t>Provide market information</a:t>
            </a:r>
            <a:endParaRPr lang="zh-TW" altLang="en-US" sz="1600" b="1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5810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預留位置 22" descr="膝上型電腦上微笑的女人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67" r="18967"/>
          <a:stretch>
            <a:fillRect/>
          </a:stretch>
        </p:blipFill>
        <p:spPr/>
      </p:pic>
      <p:sp>
        <p:nvSpPr>
          <p:cNvPr id="20" name="矩形 19" descr="輔色區塊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207824" y="53334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641070"/>
            <a:ext cx="6641900" cy="1124345"/>
          </a:xfrm>
        </p:spPr>
        <p:txBody>
          <a:bodyPr lIns="180000" bIns="72000" rtlCol="0"/>
          <a:lstStyle/>
          <a:p>
            <a:pPr rtl="0"/>
            <a:r>
              <a:rPr lang="zh-TW" altLang="en-US" sz="60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我們</a:t>
            </a:r>
            <a:r>
              <a:rPr lang="zh-TW" altLang="en-US" sz="6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的專業</a:t>
            </a:r>
            <a:endParaRPr lang="zh-TW" altLang="en-US" sz="6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334" y="1765416"/>
            <a:ext cx="6641626" cy="590155"/>
          </a:xfrm>
        </p:spPr>
        <p:txBody>
          <a:bodyPr rtlCol="0" anchor="ctr"/>
          <a:lstStyle/>
          <a:p>
            <a:pPr rtl="0"/>
            <a:r>
              <a:rPr lang="en-US" altLang="zh-TW" sz="2400" b="1" dirty="0" smtClean="0"/>
              <a:t>OUR SPECIALTY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239341" y="2406486"/>
            <a:ext cx="5809277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國際經銷夥伴</a:t>
            </a:r>
            <a:endParaRPr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量身訂做智能系統</a:t>
            </a:r>
            <a:endParaRPr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業績驅動</a:t>
            </a:r>
            <a:endParaRPr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職安與公衛議題倡導</a:t>
            </a:r>
            <a:endParaRPr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衛福部及食藥署計畫</a:t>
            </a:r>
            <a:r>
              <a:rPr lang="zh-TW" altLang="en-US" b="1" dirty="0" smtClean="0"/>
              <a:t>執行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International business partnership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Technology development &amp; deployment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Medical device &amp; Pharmaceutical sales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Occupational medicine and Public </a:t>
            </a:r>
            <a:r>
              <a:rPr lang="en-US" altLang="zh-TW" b="1" dirty="0"/>
              <a:t>health advocates 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MOHW &amp; TFDA government partnership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76941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3" r="26243"/>
          <a:stretch>
            <a:fillRect/>
          </a:stretch>
        </p:blipFill>
        <p:spPr/>
      </p:pic>
      <p:sp>
        <p:nvSpPr>
          <p:cNvPr id="20" name="矩形 19" descr="輔色區塊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207824" y="53334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641070"/>
            <a:ext cx="6641900" cy="1124345"/>
          </a:xfrm>
        </p:spPr>
        <p:txBody>
          <a:bodyPr lIns="180000" bIns="72000" rtlCol="0"/>
          <a:lstStyle/>
          <a:p>
            <a:pPr rtl="0"/>
            <a:r>
              <a:rPr lang="zh-TW" altLang="en-US" sz="60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我們</a:t>
            </a:r>
            <a:r>
              <a:rPr lang="zh-TW" altLang="en-US" sz="6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的業務</a:t>
            </a:r>
            <a:endParaRPr lang="zh-TW" altLang="en-US" sz="6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334" y="1765416"/>
            <a:ext cx="6641626" cy="590155"/>
          </a:xfrm>
        </p:spPr>
        <p:txBody>
          <a:bodyPr rtlCol="0" anchor="ctr"/>
          <a:lstStyle/>
          <a:p>
            <a:pPr rtl="0"/>
            <a:r>
              <a:rPr lang="en-US" altLang="zh-TW" sz="24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OUR BUSINESS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18162" y="2556034"/>
            <a:ext cx="543877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/>
              <a:t>GE Healthcare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/>
              <a:t>Magnetic Resonance Imaging (MRI</a:t>
            </a:r>
            <a:r>
              <a:rPr lang="en-US" altLang="zh-TW" b="1" dirty="0" smtClean="0"/>
              <a:t>): SIGNA</a:t>
            </a:r>
            <a:r>
              <a:rPr lang="en-US" altLang="zh-TW" b="1" dirty="0"/>
              <a:t>™ </a:t>
            </a:r>
            <a:r>
              <a:rPr lang="en-US" altLang="zh-TW" b="1" dirty="0" smtClean="0"/>
              <a:t>MR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Ultrasound: LOGIQ General Imaging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Resting ECG: MAC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b="1" dirty="0" smtClean="0"/>
          </a:p>
          <a:p>
            <a:pPr>
              <a:lnSpc>
                <a:spcPct val="150000"/>
              </a:lnSpc>
            </a:pPr>
            <a:r>
              <a:rPr lang="zh-TW" altLang="en-US" b="1" dirty="0"/>
              <a:t>美商</a:t>
            </a:r>
            <a:r>
              <a:rPr lang="zh-TW" altLang="en-US" b="1" dirty="0" smtClean="0"/>
              <a:t>奇異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磁共振影像</a:t>
            </a:r>
            <a:r>
              <a:rPr lang="zh-TW" altLang="en-US" b="1" dirty="0" smtClean="0"/>
              <a:t>掃描</a:t>
            </a:r>
            <a:r>
              <a:rPr lang="zh-TW" altLang="en-US" b="1" dirty="0"/>
              <a:t>儀</a:t>
            </a:r>
            <a:r>
              <a:rPr lang="zh-TW" altLang="en-US" b="1" dirty="0" smtClean="0"/>
              <a:t>：</a:t>
            </a:r>
            <a:r>
              <a:rPr lang="en-US" altLang="zh-TW" b="1" dirty="0" smtClean="0"/>
              <a:t> </a:t>
            </a:r>
            <a:r>
              <a:rPr lang="en-US" altLang="zh-TW" b="1" dirty="0"/>
              <a:t>SIGNA</a:t>
            </a:r>
            <a:r>
              <a:rPr lang="en-US" altLang="zh-TW" b="1" dirty="0" smtClean="0"/>
              <a:t>™</a:t>
            </a:r>
            <a:r>
              <a:rPr lang="zh-TW" altLang="en-US" b="1" dirty="0" smtClean="0"/>
              <a:t> 系列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超音波檢查</a:t>
            </a:r>
            <a:r>
              <a:rPr lang="zh-TW" altLang="en-US" b="1" dirty="0"/>
              <a:t>儀</a:t>
            </a:r>
            <a:r>
              <a:rPr lang="zh-TW" altLang="en-US" b="1" dirty="0" smtClean="0"/>
              <a:t>：</a:t>
            </a:r>
            <a:r>
              <a:rPr lang="en-US" altLang="zh-TW" b="1" dirty="0" smtClean="0"/>
              <a:t>LOGIQ</a:t>
            </a:r>
            <a:r>
              <a:rPr lang="zh-TW" altLang="en-US" b="1" dirty="0" smtClean="0"/>
              <a:t> 系列</a:t>
            </a:r>
            <a:endParaRPr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靜態心電圖檢查儀：</a:t>
            </a:r>
            <a:r>
              <a:rPr lang="en-US" altLang="zh-TW" b="1" dirty="0" smtClean="0"/>
              <a:t>MAC</a:t>
            </a:r>
            <a:r>
              <a:rPr lang="zh-TW" altLang="en-US" b="1" dirty="0" smtClean="0"/>
              <a:t> 系列</a:t>
            </a:r>
            <a:endParaRPr lang="zh-TW" altLang="en-US" b="1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14" y="5712497"/>
            <a:ext cx="1440000" cy="63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7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版面配置區 17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r="18266"/>
          <a:stretch>
            <a:fillRect/>
          </a:stretch>
        </p:blipFill>
        <p:spPr/>
      </p:pic>
      <p:sp>
        <p:nvSpPr>
          <p:cNvPr id="20" name="矩形 19" descr="輔色區塊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207824" y="53334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641070"/>
            <a:ext cx="6641900" cy="1124345"/>
          </a:xfrm>
        </p:spPr>
        <p:txBody>
          <a:bodyPr lIns="180000" bIns="72000" rtlCol="0"/>
          <a:lstStyle/>
          <a:p>
            <a:pPr rtl="0"/>
            <a:r>
              <a:rPr lang="zh-TW" altLang="en-US" sz="60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我們</a:t>
            </a:r>
            <a:r>
              <a:rPr lang="zh-TW" altLang="en-US" sz="6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的業務</a:t>
            </a:r>
            <a:endParaRPr lang="zh-TW" altLang="en-US" sz="6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334" y="1765416"/>
            <a:ext cx="6641626" cy="590155"/>
          </a:xfrm>
        </p:spPr>
        <p:txBody>
          <a:bodyPr rtlCol="0" anchor="ctr"/>
          <a:lstStyle/>
          <a:p>
            <a:pPr rtl="0"/>
            <a:r>
              <a:rPr lang="en-US" altLang="zh-TW" sz="24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OUR BUSINESS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18162" y="2556034"/>
            <a:ext cx="543877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/>
              <a:t>Phillips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/>
              <a:t>Home sleep apnea test: Alice </a:t>
            </a:r>
            <a:r>
              <a:rPr lang="en-US" altLang="zh-TW" b="1" dirty="0" err="1" smtClean="0"/>
              <a:t>NightOne</a:t>
            </a:r>
            <a:r>
              <a:rPr lang="en-US" altLang="zh-TW" b="1" dirty="0" smtClean="0"/>
              <a:t>™</a:t>
            </a:r>
            <a:endParaRPr lang="en-US" altLang="zh-TW" b="1" baseline="30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Sleep </a:t>
            </a:r>
            <a:r>
              <a:rPr lang="en-US" altLang="zh-TW" b="1" dirty="0"/>
              <a:t>therapy </a:t>
            </a:r>
            <a:r>
              <a:rPr lang="en-US" altLang="zh-TW" b="1" dirty="0" smtClean="0"/>
              <a:t>devices</a:t>
            </a:r>
            <a:r>
              <a:rPr lang="en-US" altLang="zh-TW" b="1" dirty="0"/>
              <a:t>: </a:t>
            </a:r>
            <a:r>
              <a:rPr lang="en-US" altLang="zh-TW" b="1" dirty="0" err="1" smtClean="0"/>
              <a:t>DreamStation</a:t>
            </a:r>
            <a:r>
              <a:rPr lang="en-US" altLang="zh-TW" b="1" dirty="0" smtClean="0"/>
              <a:t>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Mask</a:t>
            </a:r>
            <a:r>
              <a:rPr lang="en-US" altLang="zh-TW" b="1" dirty="0"/>
              <a:t>: </a:t>
            </a:r>
            <a:r>
              <a:rPr lang="en-US" altLang="zh-TW" b="1" dirty="0" err="1" smtClean="0"/>
              <a:t>DreamWear</a:t>
            </a:r>
            <a:r>
              <a:rPr lang="en-US" altLang="zh-TW" b="1" dirty="0" smtClean="0"/>
              <a:t>™ mask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b="1" dirty="0" smtClean="0"/>
          </a:p>
          <a:p>
            <a:pPr>
              <a:lnSpc>
                <a:spcPct val="150000"/>
              </a:lnSpc>
            </a:pPr>
            <a:r>
              <a:rPr lang="zh-TW" altLang="en-US" b="1" dirty="0"/>
              <a:t>荷蘭皇家飛利浦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居家睡眠呼吸中止檢查儀：</a:t>
            </a:r>
            <a:r>
              <a:rPr lang="en-US" altLang="zh-TW" b="1" dirty="0"/>
              <a:t> Alice </a:t>
            </a:r>
            <a:r>
              <a:rPr lang="en-US" altLang="zh-TW" b="1" dirty="0" err="1" smtClean="0"/>
              <a:t>NightOne</a:t>
            </a:r>
            <a:r>
              <a:rPr lang="en-US" altLang="zh-TW" b="1" dirty="0" smtClean="0"/>
              <a:t>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睡眠陽壓呼吸器</a:t>
            </a:r>
            <a:r>
              <a:rPr lang="zh-TW" altLang="en-US" b="1" dirty="0" smtClean="0"/>
              <a:t>：</a:t>
            </a:r>
            <a:r>
              <a:rPr lang="en-US" altLang="zh-TW" b="1" dirty="0"/>
              <a:t> </a:t>
            </a:r>
            <a:r>
              <a:rPr lang="en-US" altLang="zh-TW" b="1" dirty="0" err="1"/>
              <a:t>DreamStation</a:t>
            </a:r>
            <a:r>
              <a:rPr lang="en-US" altLang="zh-TW" b="1" dirty="0"/>
              <a:t>™</a:t>
            </a:r>
            <a:r>
              <a:rPr lang="zh-TW" altLang="en-US" b="1" dirty="0" smtClean="0"/>
              <a:t> 系列</a:t>
            </a:r>
            <a:endParaRPr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睡眠陽壓呼吸器： </a:t>
            </a:r>
            <a:r>
              <a:rPr lang="en-US" altLang="zh-TW" b="1" dirty="0" err="1"/>
              <a:t>DreamWear</a:t>
            </a:r>
            <a:r>
              <a:rPr lang="en-US" altLang="zh-TW" b="1" dirty="0"/>
              <a:t>™</a:t>
            </a:r>
            <a:r>
              <a:rPr lang="zh-TW" altLang="en-US" b="1" dirty="0" smtClean="0"/>
              <a:t> 系列</a:t>
            </a:r>
            <a:endParaRPr lang="zh-TW" altLang="en-US" b="1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7186"/>
            <a:ext cx="1440000" cy="14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版面配置區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" r="2853"/>
          <a:stretch>
            <a:fillRect/>
          </a:stretch>
        </p:blipFill>
        <p:spPr/>
      </p:pic>
      <p:sp>
        <p:nvSpPr>
          <p:cNvPr id="20" name="矩形 19" descr="輔色區塊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207824" y="53334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641070"/>
            <a:ext cx="6641900" cy="1124345"/>
          </a:xfrm>
        </p:spPr>
        <p:txBody>
          <a:bodyPr lIns="180000" bIns="72000" rtlCol="0"/>
          <a:lstStyle/>
          <a:p>
            <a:pPr rtl="0"/>
            <a:r>
              <a:rPr lang="zh-TW" altLang="en-US" sz="60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我們</a:t>
            </a:r>
            <a:r>
              <a:rPr lang="zh-TW" altLang="en-US" sz="6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的業務</a:t>
            </a:r>
            <a:endParaRPr lang="zh-TW" altLang="en-US" sz="6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334" y="1765416"/>
            <a:ext cx="6641626" cy="590155"/>
          </a:xfrm>
        </p:spPr>
        <p:txBody>
          <a:bodyPr rtlCol="0" anchor="ctr"/>
          <a:lstStyle/>
          <a:p>
            <a:pPr rtl="0"/>
            <a:r>
              <a:rPr lang="en-US" altLang="zh-TW" sz="24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OUR BUSINESS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18162" y="2556034"/>
            <a:ext cx="543877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err="1" smtClean="0"/>
              <a:t>EasySurg</a:t>
            </a:r>
            <a:r>
              <a:rPr lang="en-US" altLang="zh-TW" b="1" dirty="0" smtClean="0"/>
              <a:t> Medical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/>
              <a:t>“</a:t>
            </a:r>
            <a:r>
              <a:rPr lang="en-US" altLang="zh-TW" b="1" dirty="0" err="1"/>
              <a:t>Ezisurg</a:t>
            </a:r>
            <a:r>
              <a:rPr lang="en-US" altLang="zh-TW" b="1" dirty="0"/>
              <a:t> Medical” Ultrasonic Surgical </a:t>
            </a:r>
            <a:r>
              <a:rPr lang="en-US" altLang="zh-TW" b="1" dirty="0" smtClean="0"/>
              <a:t>Systems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b="1" dirty="0" smtClean="0"/>
          </a:p>
          <a:p>
            <a:pPr>
              <a:lnSpc>
                <a:spcPct val="150000"/>
              </a:lnSpc>
            </a:pPr>
            <a:r>
              <a:rPr lang="zh-TW" altLang="en-US" b="1" dirty="0" smtClean="0"/>
              <a:t>上海</a:t>
            </a:r>
            <a:r>
              <a:rPr lang="zh-TW" altLang="en-US" b="1" dirty="0"/>
              <a:t>逸</a:t>
            </a:r>
            <a:r>
              <a:rPr lang="zh-TW" altLang="en-US" b="1" dirty="0" smtClean="0"/>
              <a:t>思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“逸思醫療”手術用諧波刀</a:t>
            </a:r>
            <a:r>
              <a:rPr lang="zh-TW" altLang="en-US" b="1" dirty="0" smtClean="0"/>
              <a:t>儀</a:t>
            </a:r>
            <a:r>
              <a:rPr lang="en-US" altLang="zh-TW" b="1" dirty="0" smtClean="0"/>
              <a:t>(ES01)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“逸思醫療”手術用諧波刀儀專用手術</a:t>
            </a:r>
            <a:r>
              <a:rPr lang="zh-TW" altLang="en-US" b="1" dirty="0" smtClean="0"/>
              <a:t>剪</a:t>
            </a:r>
            <a:r>
              <a:rPr lang="en-US" altLang="zh-TW" b="1" dirty="0"/>
              <a:t>(SHC23A)</a:t>
            </a:r>
            <a:endParaRPr lang="en-US" altLang="zh-TW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/>
              <a:t>“逸思醫療”手術用諧波刀儀專用手術剪</a:t>
            </a:r>
            <a:r>
              <a:rPr lang="en-US" altLang="zh-TW" b="1" dirty="0"/>
              <a:t>(</a:t>
            </a:r>
            <a:r>
              <a:rPr lang="en-US" altLang="zh-TW" b="1" dirty="0" smtClean="0"/>
              <a:t>SHC36A)</a:t>
            </a:r>
            <a:endParaRPr lang="en-US" altLang="zh-TW" b="1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60179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版面配置區 2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>
            <a:fillRect/>
          </a:stretch>
        </p:blipFill>
        <p:spPr/>
      </p:pic>
      <p:sp>
        <p:nvSpPr>
          <p:cNvPr id="20" name="矩形 19" descr="輔色區塊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207824" y="53334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641070"/>
            <a:ext cx="6641900" cy="1124345"/>
          </a:xfrm>
        </p:spPr>
        <p:txBody>
          <a:bodyPr lIns="180000" bIns="72000" rtlCol="0"/>
          <a:lstStyle/>
          <a:p>
            <a:pPr rtl="0"/>
            <a:r>
              <a:rPr lang="zh-TW" altLang="en-US" sz="6000" dirty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我們</a:t>
            </a:r>
            <a:r>
              <a:rPr lang="zh-TW" altLang="en-US" sz="6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的業務</a:t>
            </a:r>
            <a:endParaRPr lang="zh-TW" altLang="en-US" sz="6000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334" y="1765416"/>
            <a:ext cx="6641626" cy="590155"/>
          </a:xfrm>
        </p:spPr>
        <p:txBody>
          <a:bodyPr rtlCol="0" anchor="ctr"/>
          <a:lstStyle/>
          <a:p>
            <a:pPr rtl="0"/>
            <a:r>
              <a:rPr lang="en-US" altLang="zh-TW" sz="2400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OUR BUSINESS</a:t>
            </a:r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pPr rtl="0"/>
              <a:t>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18162" y="2556034"/>
            <a:ext cx="543877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/>
              <a:t>AMI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COVID-19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Self Test Admin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b="1" dirty="0" smtClean="0"/>
          </a:p>
          <a:p>
            <a:pPr>
              <a:lnSpc>
                <a:spcPct val="150000"/>
              </a:lnSpc>
            </a:pPr>
            <a:r>
              <a:rPr lang="zh-TW" altLang="en-US" b="1" dirty="0" smtClean="0"/>
              <a:t>高展醫療用品事業</a:t>
            </a:r>
            <a:endParaRPr lang="en-US" altLang="zh-TW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居家</a:t>
            </a:r>
            <a:r>
              <a:rPr lang="zh-TW" altLang="en-US" b="1" dirty="0"/>
              <a:t>快篩</a:t>
            </a:r>
            <a:r>
              <a:rPr lang="zh-TW" altLang="en-US" b="1" dirty="0" smtClean="0"/>
              <a:t>試劑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企業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使用管理系統</a:t>
            </a:r>
            <a:endParaRPr lang="zh-TW" altLang="en-US" b="1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altLang="zh-TW" sz="1050" b="1" dirty="0" smtClean="0"/>
              <a:t>2021 - AMI - COMPANY IMAGE</a:t>
            </a:r>
            <a:endParaRPr lang="zh-TW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35592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502_TF16411250.potx" id="{6BC299B1-5336-468F-95B2-9C3C87564452}" vid="{ABD121BE-01A4-44C3-B3C1-D76C2245429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terms/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fb0879af-3eba-417a-a55a-ffe6dcd6ca77"/>
    <ds:schemaRef ds:uri="6dc4bcd6-49db-4c07-9060-8acfc67cef9f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鮮明的業務簡報</Template>
  <TotalTime>0</TotalTime>
  <Words>3230</Words>
  <Application>Microsoft Office PowerPoint</Application>
  <PresentationFormat>寬螢幕</PresentationFormat>
  <Paragraphs>867</Paragraphs>
  <Slides>33</Slides>
  <Notes>29</Notes>
  <HiddenSlides>14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6" baseType="lpstr">
      <vt:lpstr>Microsoft JhengHei UI</vt:lpstr>
      <vt:lpstr>細明體</vt:lpstr>
      <vt:lpstr>微軟正黑體</vt:lpstr>
      <vt:lpstr>新細明體</vt:lpstr>
      <vt:lpstr>標楷體</vt:lpstr>
      <vt:lpstr>Arial</vt:lpstr>
      <vt:lpstr>Calibri</vt:lpstr>
      <vt:lpstr>Candara</vt:lpstr>
      <vt:lpstr>Symbol</vt:lpstr>
      <vt:lpstr>Times</vt:lpstr>
      <vt:lpstr>Times New Roman</vt:lpstr>
      <vt:lpstr>Wingdings</vt:lpstr>
      <vt:lpstr>Office 佈景主題</vt:lpstr>
      <vt:lpstr>高展醫療用品事業有限公司</vt:lpstr>
      <vt:lpstr>關於我們</vt:lpstr>
      <vt:lpstr>我們的承諾</vt:lpstr>
      <vt:lpstr>我們的職責</vt:lpstr>
      <vt:lpstr>我們的專業</vt:lpstr>
      <vt:lpstr>我們的業務</vt:lpstr>
      <vt:lpstr>我們的業務</vt:lpstr>
      <vt:lpstr>我們的業務</vt:lpstr>
      <vt:lpstr>我們的業務</vt:lpstr>
      <vt:lpstr>我們的業務</vt:lpstr>
      <vt:lpstr>PowerPoint 簡報</vt:lpstr>
      <vt:lpstr>PowerPoint 簡報</vt:lpstr>
      <vt:lpstr>PowerPoint 簡報</vt:lpstr>
      <vt:lpstr>罕見疾病防治及藥物法</vt:lpstr>
      <vt:lpstr>PowerPoint 簡報</vt:lpstr>
      <vt:lpstr>PowerPoint 簡報</vt:lpstr>
      <vt:lpstr>PowerPoint 簡報</vt:lpstr>
      <vt:lpstr>PowerPoint 簡報</vt:lpstr>
      <vt:lpstr>醫院分類及分布</vt:lpstr>
      <vt:lpstr>手術業務量</vt:lpstr>
      <vt:lpstr>手術業務量</vt:lpstr>
      <vt:lpstr>外科系主治醫師</vt:lpstr>
      <vt:lpstr>進度計畫 一</vt:lpstr>
      <vt:lpstr>進度計畫 二</vt:lpstr>
      <vt:lpstr>進度計畫 三</vt:lpstr>
      <vt:lpstr>進度計畫 三</vt:lpstr>
      <vt:lpstr>感謝您</vt:lpstr>
      <vt:lpstr>比較</vt:lpstr>
      <vt:lpstr>節分隔線選項 2</vt:lpstr>
      <vt:lpstr>圖表選項</vt:lpstr>
      <vt:lpstr>表格</vt:lpstr>
      <vt:lpstr>Large image</vt:lpstr>
      <vt:lpstr>How to 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2021-06-30T06:50:04Z</dcterms:created>
  <dcterms:modified xsi:type="dcterms:W3CDTF">2021-12-02T03:54:35Z</dcterms:modified>
</cp:coreProperties>
</file>